
<file path=[Content_Types].xml><?xml version="1.0" encoding="utf-8"?>
<Types xmlns="http://schemas.openxmlformats.org/package/2006/content-types">
  <Default Extension="fntdata" ContentType="application/x-fontdata"/>
  <Default Extension="jpg" ContentType="image/jpeg"/>
  <Default Extension="m4a" ContentType="audio/mp4"/>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7"/>
  </p:notesMasterIdLst>
  <p:sldIdLst>
    <p:sldId id="256" r:id="rId2"/>
    <p:sldId id="257" r:id="rId3"/>
    <p:sldId id="277" r:id="rId4"/>
    <p:sldId id="278" r:id="rId5"/>
    <p:sldId id="283" r:id="rId6"/>
    <p:sldId id="293" r:id="rId7"/>
    <p:sldId id="289" r:id="rId8"/>
    <p:sldId id="288" r:id="rId9"/>
    <p:sldId id="281" r:id="rId10"/>
    <p:sldId id="280" r:id="rId11"/>
    <p:sldId id="279" r:id="rId12"/>
    <p:sldId id="292" r:id="rId13"/>
    <p:sldId id="291" r:id="rId14"/>
    <p:sldId id="290" r:id="rId15"/>
    <p:sldId id="285" r:id="rId16"/>
    <p:sldId id="284" r:id="rId17"/>
    <p:sldId id="258" r:id="rId18"/>
    <p:sldId id="259" r:id="rId19"/>
    <p:sldId id="260" r:id="rId20"/>
    <p:sldId id="262" r:id="rId21"/>
    <p:sldId id="263" r:id="rId22"/>
    <p:sldId id="264" r:id="rId23"/>
    <p:sldId id="265" r:id="rId24"/>
    <p:sldId id="261" r:id="rId25"/>
    <p:sldId id="270" r:id="rId26"/>
    <p:sldId id="271" r:id="rId27"/>
    <p:sldId id="272" r:id="rId28"/>
    <p:sldId id="273" r:id="rId29"/>
    <p:sldId id="274" r:id="rId30"/>
    <p:sldId id="275" r:id="rId31"/>
    <p:sldId id="294" r:id="rId32"/>
    <p:sldId id="268" r:id="rId33"/>
    <p:sldId id="266" r:id="rId34"/>
    <p:sldId id="267" r:id="rId35"/>
    <p:sldId id="269" r:id="rId36"/>
  </p:sldIdLst>
  <p:sldSz cx="9144000" cy="5143500" type="screen16x9"/>
  <p:notesSz cx="6858000" cy="9144000"/>
  <p:embeddedFontLst>
    <p:embeddedFont>
      <p:font typeface="Lato" panose="020B0604020202020204" charset="0"/>
      <p:regular r:id="rId38"/>
      <p:bold r:id="rId39"/>
      <p:italic r:id="rId40"/>
      <p:boldItalic r:id="rId41"/>
    </p:embeddedFont>
    <p:embeddedFont>
      <p:font typeface="Oleo Script" panose="020B0604020202020204" charset="0"/>
      <p:regular r:id="rId42"/>
      <p:bold r:id="rId43"/>
    </p:embeddedFont>
    <p:embeddedFont>
      <p:font typeface="Raleway" panose="020B0604020202020204"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3A5E"/>
    <a:srgbClr val="19C2C8"/>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633" autoAdjust="0"/>
  </p:normalViewPr>
  <p:slideViewPr>
    <p:cSldViewPr snapToGrid="0">
      <p:cViewPr varScale="1">
        <p:scale>
          <a:sx n="96" d="100"/>
          <a:sy n="96" d="100"/>
        </p:scale>
        <p:origin x="816" y="9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png>
</file>

<file path=ppt/media/image26.svg>
</file>

<file path=ppt/media/image27.png>
</file>

<file path=ppt/media/image28.jpg>
</file>

<file path=ppt/media/image29.png>
</file>

<file path=ppt/media/image3.png>
</file>

<file path=ppt/media/image30.png>
</file>

<file path=ppt/media/image31.jpg>
</file>

<file path=ppt/media/image4.png>
</file>

<file path=ppt/media/image5.png>
</file>

<file path=ppt/media/image6.png>
</file>

<file path=ppt/media/image7.png>
</file>

<file path=ppt/media/image8.png>
</file>

<file path=ppt/media/image9.png>
</file>

<file path=ppt/media/media1.m4a>
</file>

<file path=ppt/media/media10.mp4>
</file>

<file path=ppt/media/media11.mp4>
</file>

<file path=ppt/media/media12.mp4>
</file>

<file path=ppt/media/media13.mp4>
</file>

<file path=ppt/media/media14.mp4>
</file>

<file path=ppt/media/media15.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b9a0b07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b9a0b07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Caine’s Notes: </a:t>
            </a:r>
            <a:r>
              <a:rPr lang="en" dirty="0">
                <a:solidFill>
                  <a:schemeClr val="dk2"/>
                </a:solidFill>
              </a:rPr>
              <a:t>On creation of playlist user could be presented with text fields to fill in to describe the playlist such as era, genre, etc. Could also give the option to add custom tags such as location? Also could have drop down for genre, larger text box for general description, and smaller textbox for tagging (See soundcloud tagging system)</a:t>
            </a:r>
            <a:endParaRPr dirty="0">
              <a:solidFill>
                <a:schemeClr val="dk2"/>
              </a:solidFill>
            </a:endParaRPr>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80953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71990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39879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34209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15463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68066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b9a0b07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b9a0b07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Caine’s Notes: </a:t>
            </a:r>
            <a:r>
              <a:rPr lang="en" dirty="0">
                <a:solidFill>
                  <a:schemeClr val="dk2"/>
                </a:solidFill>
              </a:rPr>
              <a:t>On creation of playlist user could be presented with text fields to fill in to describe the playlist such as era, genre, etc. Could also give the option to add custom tags such as location? Also could have drop down for genre, larger text box for general description, and smaller textbox for tagging (See soundcloud tagging system)</a:t>
            </a:r>
            <a:endParaRPr dirty="0">
              <a:solidFill>
                <a:schemeClr val="dk2"/>
              </a:solidFil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266151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965474a9_3_2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965474a9_3_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7dde03dd56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7dde03dd56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723630543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723630543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cb9a0b074_1_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cb9a0b074_1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7dde03dd56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7dde03dd56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723630543_1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723630543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b9a0b074_1_122: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b9a0b074_1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dde03dd56_0_7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dde03dd56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7dde03dd56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7dde03dd56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7dde03dd56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7dde03dd56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7dde03dd56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7dde03dd56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cb9a0b074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cb9a0b074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w="38100" cap="flat" cmpd="sng">
            <a:solidFill>
              <a:schemeClr val="lt1"/>
            </a:solidFill>
            <a:prstDash val="solid"/>
            <a:round/>
            <a:headEnd type="none" w="sm" len="sm"/>
            <a:tailEnd type="none" w="sm" len="sm"/>
          </a:ln>
        </p:spPr>
      </p:cxnSp>
      <p:cxnSp>
        <p:nvCxnSpPr>
          <p:cNvPr id="11" name="Google Shape;11;p2"/>
          <p:cNvCxnSpPr/>
          <p:nvPr/>
        </p:nvCxnSpPr>
        <p:spPr>
          <a:xfrm>
            <a:off x="2477724" y="4740000"/>
            <a:ext cx="6244200" cy="0"/>
          </a:xfrm>
          <a:prstGeom prst="straightConnector1">
            <a:avLst/>
          </a:prstGeom>
          <a:noFill/>
          <a:ln w="19050" cap="flat" cmpd="sng">
            <a:solidFill>
              <a:schemeClr val="lt1"/>
            </a:solidFill>
            <a:prstDash val="solid"/>
            <a:round/>
            <a:headEnd type="none" w="sm" len="sm"/>
            <a:tailEnd type="none" w="sm" len="sm"/>
          </a:ln>
        </p:spPr>
      </p:cxnSp>
      <p:cxnSp>
        <p:nvCxnSpPr>
          <p:cNvPr id="12" name="Google Shape;12;p2"/>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13" name="Google Shape;13;p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14" name="Google Shape;14;p2"/>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5" name="Google Shape;15;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62" name="Google Shape;62;p11"/>
          <p:cNvCxnSpPr/>
          <p:nvPr/>
        </p:nvCxnSpPr>
        <p:spPr>
          <a:xfrm>
            <a:off x="425200" y="415650"/>
            <a:ext cx="8296800" cy="0"/>
          </a:xfrm>
          <a:prstGeom prst="straightConnector1">
            <a:avLst/>
          </a:prstGeom>
          <a:noFill/>
          <a:ln w="38100" cap="flat" cmpd="sng">
            <a:solidFill>
              <a:schemeClr val="dk2"/>
            </a:solidFill>
            <a:prstDash val="solid"/>
            <a:round/>
            <a:headEnd type="none" w="sm" len="sm"/>
            <a:tailEnd type="none" w="sm" len="sm"/>
          </a:ln>
        </p:spPr>
      </p:cxnSp>
      <p:sp>
        <p:nvSpPr>
          <p:cNvPr id="63" name="Google Shape;63;p11"/>
          <p:cNvSpPr txBox="1">
            <a:spLocks noGrp="1"/>
          </p:cNvSpPr>
          <p:nvPr>
            <p:ph type="title" hasCustomPrompt="1"/>
          </p:nvPr>
        </p:nvSpPr>
        <p:spPr>
          <a:xfrm>
            <a:off x="853950" y="1304850"/>
            <a:ext cx="7436100" cy="153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a:spLocks noGrp="1"/>
          </p:cNvSpPr>
          <p:nvPr>
            <p:ph type="body" idx="1"/>
          </p:nvPr>
        </p:nvSpPr>
        <p:spPr>
          <a:xfrm>
            <a:off x="853950" y="2919450"/>
            <a:ext cx="7436100" cy="10716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5" name="Google Shape;65;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w="38100" cap="flat" cmpd="sng">
            <a:solidFill>
              <a:schemeClr val="lt1"/>
            </a:solidFill>
            <a:prstDash val="solid"/>
            <a:round/>
            <a:headEnd type="none" w="sm" len="sm"/>
            <a:tailEnd type="none" w="sm" len="sm"/>
          </a:ln>
        </p:spPr>
      </p:cxnSp>
      <p:cxnSp>
        <p:nvCxnSpPr>
          <p:cNvPr id="18" name="Google Shape;18;p3"/>
          <p:cNvCxnSpPr/>
          <p:nvPr/>
        </p:nvCxnSpPr>
        <p:spPr>
          <a:xfrm>
            <a:off x="425200" y="4740000"/>
            <a:ext cx="8296800" cy="0"/>
          </a:xfrm>
          <a:prstGeom prst="straightConnector1">
            <a:avLst/>
          </a:prstGeom>
          <a:noFill/>
          <a:ln w="19050" cap="flat" cmpd="sng">
            <a:solidFill>
              <a:schemeClr val="lt1"/>
            </a:solidFill>
            <a:prstDash val="solid"/>
            <a:round/>
            <a:headEnd type="none" w="sm" len="sm"/>
            <a:tailEnd type="none" w="sm" len="sm"/>
          </a:ln>
        </p:spPr>
      </p:cxnSp>
      <p:sp>
        <p:nvSpPr>
          <p:cNvPr id="19" name="Google Shape;19;p3"/>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endParaRPr/>
          </a:p>
        </p:txBody>
      </p:sp>
      <p:sp>
        <p:nvSpPr>
          <p:cNvPr id="20" name="Google Shape;20;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23" name="Google Shape;23;p4"/>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24" name="Google Shape;24;p4"/>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25" name="Google Shape;25;p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 name="Google Shape;26;p4"/>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 name="Google Shape;27;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30" name="Google Shape;30;p5"/>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31" name="Google Shape;31;p5"/>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32" name="Google Shape;32;p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 name="Google Shape;33;p5"/>
          <p:cNvSpPr txBox="1">
            <a:spLocks noGrp="1"/>
          </p:cNvSpPr>
          <p:nvPr>
            <p:ph type="body" idx="1"/>
          </p:nvPr>
        </p:nvSpPr>
        <p:spPr>
          <a:xfrm>
            <a:off x="2400303"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4" name="Google Shape;34;p5"/>
          <p:cNvSpPr txBox="1">
            <a:spLocks noGrp="1"/>
          </p:cNvSpPr>
          <p:nvPr>
            <p:ph type="body" idx="2"/>
          </p:nvPr>
        </p:nvSpPr>
        <p:spPr>
          <a:xfrm>
            <a:off x="5650572"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5" name="Google Shape;35;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 name="Google Shape;38;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2" name="Google Shape;42;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43" name="Google Shape;4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3600"/>
              <a:buNone/>
              <a:defRPr sz="3600">
                <a:solidFill>
                  <a:schemeClr val="dk1"/>
                </a:solidFill>
              </a:defRPr>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sp>
        <p:nvSpPr>
          <p:cNvPr id="52" name="Google Shape;52;p9"/>
          <p:cNvSpPr txBox="1">
            <a:spLocks noGrp="1"/>
          </p:cNvSpPr>
          <p:nvPr>
            <p:ph type="subTitle" idx="1"/>
          </p:nvPr>
        </p:nvSpPr>
        <p:spPr>
          <a:xfrm>
            <a:off x="265500" y="273537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3" name="Google Shape;5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54" name="Google Shape;5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57" name="Google Shape;57;p10"/>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58" name="Google Shape;58;p10"/>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59" name="Google Shape;59;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Lato"/>
                <a:ea typeface="Lato"/>
                <a:cs typeface="Lato"/>
                <a:sym typeface="Lato"/>
              </a:defRPr>
            </a:lvl1pPr>
            <a:lvl2pPr lvl="1" algn="r" rtl="0">
              <a:buNone/>
              <a:defRPr sz="1000">
                <a:solidFill>
                  <a:schemeClr val="dk2"/>
                </a:solidFill>
                <a:latin typeface="Lato"/>
                <a:ea typeface="Lato"/>
                <a:cs typeface="Lato"/>
                <a:sym typeface="Lato"/>
              </a:defRPr>
            </a:lvl2pPr>
            <a:lvl3pPr lvl="2" algn="r" rtl="0">
              <a:buNone/>
              <a:defRPr sz="1000">
                <a:solidFill>
                  <a:schemeClr val="dk2"/>
                </a:solidFill>
                <a:latin typeface="Lato"/>
                <a:ea typeface="Lato"/>
                <a:cs typeface="Lato"/>
                <a:sym typeface="Lato"/>
              </a:defRPr>
            </a:lvl3pPr>
            <a:lvl4pPr lvl="3" algn="r" rtl="0">
              <a:buNone/>
              <a:defRPr sz="1000">
                <a:solidFill>
                  <a:schemeClr val="dk2"/>
                </a:solidFill>
                <a:latin typeface="Lato"/>
                <a:ea typeface="Lato"/>
                <a:cs typeface="Lato"/>
                <a:sym typeface="Lato"/>
              </a:defRPr>
            </a:lvl4pPr>
            <a:lvl5pPr lvl="4" algn="r" rtl="0">
              <a:buNone/>
              <a:defRPr sz="1000">
                <a:solidFill>
                  <a:schemeClr val="dk2"/>
                </a:solidFill>
                <a:latin typeface="Lato"/>
                <a:ea typeface="Lato"/>
                <a:cs typeface="Lato"/>
                <a:sym typeface="Lato"/>
              </a:defRPr>
            </a:lvl5pPr>
            <a:lvl6pPr lvl="5" algn="r" rtl="0">
              <a:buNone/>
              <a:defRPr sz="1000">
                <a:solidFill>
                  <a:schemeClr val="dk2"/>
                </a:solidFill>
                <a:latin typeface="Lato"/>
                <a:ea typeface="Lato"/>
                <a:cs typeface="Lato"/>
                <a:sym typeface="Lato"/>
              </a:defRPr>
            </a:lvl6pPr>
            <a:lvl7pPr lvl="6" algn="r" rtl="0">
              <a:buNone/>
              <a:defRPr sz="1000">
                <a:solidFill>
                  <a:schemeClr val="dk2"/>
                </a:solidFill>
                <a:latin typeface="Lato"/>
                <a:ea typeface="Lato"/>
                <a:cs typeface="Lato"/>
                <a:sym typeface="Lato"/>
              </a:defRPr>
            </a:lvl7pPr>
            <a:lvl8pPr lvl="7" algn="r" rtl="0">
              <a:buNone/>
              <a:defRPr sz="1000">
                <a:solidFill>
                  <a:schemeClr val="dk2"/>
                </a:solidFill>
                <a:latin typeface="Lato"/>
                <a:ea typeface="Lato"/>
                <a:cs typeface="Lato"/>
                <a:sym typeface="Lato"/>
              </a:defRPr>
            </a:lvl8pPr>
            <a:lvl9pPr lvl="8" algn="r" rtl="0">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9.mp4"/><Relationship Id="rId1" Type="http://schemas.microsoft.com/office/2007/relationships/media" Target="../media/media9.mp4"/><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0.mp4"/><Relationship Id="rId1" Type="http://schemas.microsoft.com/office/2007/relationships/media" Target="../media/media10.mp4"/><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1.mp4"/><Relationship Id="rId1" Type="http://schemas.microsoft.com/office/2007/relationships/media" Target="../media/media11.mp4"/><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2.mp4"/><Relationship Id="rId1" Type="http://schemas.microsoft.com/office/2007/relationships/media" Target="../media/media12.mp4"/><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3.mp4"/><Relationship Id="rId1" Type="http://schemas.microsoft.com/office/2007/relationships/media" Target="../media/media13.mp4"/><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4.mp4"/><Relationship Id="rId1" Type="http://schemas.microsoft.com/office/2007/relationships/media" Target="../media/media14.mp4"/><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5.mp4"/><Relationship Id="rId1" Type="http://schemas.microsoft.com/office/2007/relationships/media" Target="../media/media15.mp4"/><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hyperlink" Target="https://www.flickr.com/photos/fylkesarkiv/4731908937" TargetMode="External"/><Relationship Id="rId5" Type="http://schemas.openxmlformats.org/officeDocument/2006/relationships/image" Target="../media/image3.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hyperlink" Target="http://loc.gov/pictures/resource/ggbain.15808/" TargetMode="External"/><Relationship Id="rId5" Type="http://schemas.openxmlformats.org/officeDocument/2006/relationships/image" Target="../media/image3.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hyperlink" Target="https://ma.as/329497" TargetMode="Externa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png"/><Relationship Id="rId7"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hyperlink" Target="https://about.twitter.com/" TargetMode="External"/><Relationship Id="rId5" Type="http://schemas.openxmlformats.org/officeDocument/2006/relationships/hyperlink" Target="https://www.facebook.com/" TargetMode="External"/><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1.xml"/><Relationship Id="rId6" Type="http://schemas.openxmlformats.org/officeDocument/2006/relationships/image" Target="../media/image28.jpg"/><Relationship Id="rId5" Type="http://schemas.openxmlformats.org/officeDocument/2006/relationships/image" Target="../media/image27.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1.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microsoft.com/office/2007/relationships/media" Target="../media/media2.mp4"/><Relationship Id="rId1" Type="http://schemas.openxmlformats.org/officeDocument/2006/relationships/video" Target="NULL" TargetMode="Externa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1.xml"/><Relationship Id="rId5" Type="http://schemas.openxmlformats.org/officeDocument/2006/relationships/image" Target="../media/image31.jpg"/><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5.xml"/><Relationship Id="rId4" Type="http://schemas.openxmlformats.org/officeDocument/2006/relationships/image" Target="../media/image28.jp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7.mp4"/><Relationship Id="rId1" Type="http://schemas.microsoft.com/office/2007/relationships/media" Target="../media/media7.mp4"/><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8.mp4"/><Relationship Id="rId1" Type="http://schemas.microsoft.com/office/2007/relationships/media" Target="../media/media8.mp4"/><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2390275" y="1800750"/>
            <a:ext cx="6331500" cy="89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dirty="0">
                <a:solidFill>
                  <a:srgbClr val="19C2C8"/>
                </a:solidFill>
                <a:latin typeface="Oleo Script" panose="02000000000000000000" pitchFamily="2" charset="0"/>
              </a:rPr>
              <a:t>~Choonz~</a:t>
            </a:r>
            <a:endParaRPr b="0" dirty="0">
              <a:solidFill>
                <a:srgbClr val="19C2C8"/>
              </a:solidFill>
              <a:latin typeface="Oleo Script" panose="02000000000000000000" pitchFamily="2" charset="0"/>
            </a:endParaRPr>
          </a:p>
        </p:txBody>
      </p:sp>
      <p:sp>
        <p:nvSpPr>
          <p:cNvPr id="73" name="Google Shape;73;p13"/>
          <p:cNvSpPr txBox="1">
            <a:spLocks noGrp="1"/>
          </p:cNvSpPr>
          <p:nvPr>
            <p:ph type="subTitle" idx="1"/>
          </p:nvPr>
        </p:nvSpPr>
        <p:spPr>
          <a:xfrm>
            <a:off x="2390267" y="3238449"/>
            <a:ext cx="6331500" cy="142641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u="sng" dirty="0"/>
              <a:t>Group P ITECH 2020</a:t>
            </a:r>
          </a:p>
          <a:p>
            <a:pPr marL="0" lvl="0" indent="0" algn="l" rtl="0">
              <a:spcBef>
                <a:spcPts val="0"/>
              </a:spcBef>
              <a:spcAft>
                <a:spcPts val="0"/>
              </a:spcAft>
              <a:buNone/>
            </a:pPr>
            <a:r>
              <a:rPr lang="en" sz="1400" dirty="0"/>
              <a:t> - Duncan </a:t>
            </a:r>
            <a:r>
              <a:rPr lang="en-GB" sz="1400" dirty="0"/>
              <a:t>Wright 	1002243w</a:t>
            </a:r>
          </a:p>
          <a:p>
            <a:pPr marL="0" lvl="0" indent="0"/>
            <a:r>
              <a:rPr lang="en-GB" sz="1400" dirty="0"/>
              <a:t> - Mark </a:t>
            </a:r>
            <a:r>
              <a:rPr lang="en-GB" sz="1400" dirty="0" err="1"/>
              <a:t>Darroch</a:t>
            </a:r>
            <a:r>
              <a:rPr lang="en-GB" sz="1400" dirty="0"/>
              <a:t> 	2146229d</a:t>
            </a:r>
          </a:p>
          <a:p>
            <a:pPr marL="0" lvl="0" indent="0"/>
            <a:r>
              <a:rPr lang="en-GB" sz="1400" dirty="0"/>
              <a:t> - Caine Simpson 	2138307s</a:t>
            </a:r>
          </a:p>
          <a:p>
            <a:pPr marL="0" lvl="0" indent="0"/>
            <a:r>
              <a:rPr lang="en-GB" sz="1400" dirty="0"/>
              <a:t> - Stuart </a:t>
            </a:r>
            <a:r>
              <a:rPr lang="en-GB" sz="1400" dirty="0" err="1"/>
              <a:t>Armit</a:t>
            </a:r>
            <a:r>
              <a:rPr lang="en-GB" sz="1400" dirty="0"/>
              <a:t> 	2495357a</a:t>
            </a:r>
            <a:endParaRPr sz="1200" dirty="0"/>
          </a:p>
        </p:txBody>
      </p:sp>
      <p:pic>
        <p:nvPicPr>
          <p:cNvPr id="5" name="Audio 4">
            <a:hlinkClick r:id="" action="ppaction://media"/>
            <a:extLst>
              <a:ext uri="{FF2B5EF4-FFF2-40B4-BE49-F238E27FC236}">
                <a16:creationId xmlns:a16="http://schemas.microsoft.com/office/drawing/2014/main" id="{49333A3F-16B4-4DDE-B457-74B33D26636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572"/>
    </mc:Choice>
    <mc:Fallback>
      <p:transition spd="slow" advTm="85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6 - Add songs and Import">
            <a:hlinkClick r:id="" action="ppaction://media"/>
            <a:extLst>
              <a:ext uri="{FF2B5EF4-FFF2-40B4-BE49-F238E27FC236}">
                <a16:creationId xmlns:a16="http://schemas.microsoft.com/office/drawing/2014/main" id="{22EF9017-D0A6-4E2F-9615-ABA500FE457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3832817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7 - Publish check home page">
            <a:hlinkClick r:id="" action="ppaction://media"/>
            <a:extLst>
              <a:ext uri="{FF2B5EF4-FFF2-40B4-BE49-F238E27FC236}">
                <a16:creationId xmlns:a16="http://schemas.microsoft.com/office/drawing/2014/main" id="{A070270B-B9D5-49A6-98F9-B4495EE7D68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1783706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5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8.1 - Filter and Search_Trim">
            <a:hlinkClick r:id="" action="ppaction://media"/>
            <a:extLst>
              <a:ext uri="{FF2B5EF4-FFF2-40B4-BE49-F238E27FC236}">
                <a16:creationId xmlns:a16="http://schemas.microsoft.com/office/drawing/2014/main" id="{47DEC170-AF52-49F8-83EA-D264C2BA149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3292277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8.2 - Filter and Search_Trim">
            <a:hlinkClick r:id="" action="ppaction://media"/>
            <a:extLst>
              <a:ext uri="{FF2B5EF4-FFF2-40B4-BE49-F238E27FC236}">
                <a16:creationId xmlns:a16="http://schemas.microsoft.com/office/drawing/2014/main" id="{4190A488-929E-4131-9A0D-E022BD53E1B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201939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0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8.3 - Filter and Search_Trim">
            <a:hlinkClick r:id="" action="ppaction://media"/>
            <a:extLst>
              <a:ext uri="{FF2B5EF4-FFF2-40B4-BE49-F238E27FC236}">
                <a16:creationId xmlns:a16="http://schemas.microsoft.com/office/drawing/2014/main" id="{8D71FFCA-7D26-41D7-B145-9ADD7B9780F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2531396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7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10 - Rated playlists">
            <a:hlinkClick r:id="" action="ppaction://media"/>
            <a:extLst>
              <a:ext uri="{FF2B5EF4-FFF2-40B4-BE49-F238E27FC236}">
                <a16:creationId xmlns:a16="http://schemas.microsoft.com/office/drawing/2014/main" id="{B34099E7-C974-409C-AFA9-C058B41B59D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192368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6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11 - Stats New">
            <a:hlinkClick r:id="" action="ppaction://media"/>
            <a:extLst>
              <a:ext uri="{FF2B5EF4-FFF2-40B4-BE49-F238E27FC236}">
                <a16:creationId xmlns:a16="http://schemas.microsoft.com/office/drawing/2014/main" id="{773D96F0-8E7C-4D20-8BF6-8564E4A1271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3636310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4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86"/>
        <p:cNvGrpSpPr/>
        <p:nvPr/>
      </p:nvGrpSpPr>
      <p:grpSpPr>
        <a:xfrm>
          <a:off x="0" y="0"/>
          <a:ext cx="0" cy="0"/>
          <a:chOff x="0" y="0"/>
          <a:chExt cx="0" cy="0"/>
        </a:xfrm>
      </p:grpSpPr>
      <p:pic>
        <p:nvPicPr>
          <p:cNvPr id="87" name="Google Shape;87;p15"/>
          <p:cNvPicPr preferRelativeResize="0"/>
          <p:nvPr/>
        </p:nvPicPr>
        <p:blipFill rotWithShape="1">
          <a:blip r:embed="rId3">
            <a:alphaModFix/>
          </a:blip>
          <a:srcRect t="5809" b="20833"/>
          <a:stretch/>
        </p:blipFill>
        <p:spPr>
          <a:xfrm>
            <a:off x="-1" y="0"/>
            <a:ext cx="4567199" cy="5143498"/>
          </a:xfrm>
          <a:prstGeom prst="rect">
            <a:avLst/>
          </a:prstGeom>
          <a:noFill/>
          <a:ln>
            <a:noFill/>
          </a:ln>
        </p:spPr>
      </p:pic>
      <p:sp>
        <p:nvSpPr>
          <p:cNvPr id="88" name="Google Shape;88;p15"/>
          <p:cNvSpPr txBox="1">
            <a:spLocks noGrp="1"/>
          </p:cNvSpPr>
          <p:nvPr>
            <p:ph type="body" idx="1"/>
          </p:nvPr>
        </p:nvSpPr>
        <p:spPr>
          <a:xfrm>
            <a:off x="4832750" y="0"/>
            <a:ext cx="4033800" cy="514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b="1" dirty="0">
                <a:solidFill>
                  <a:schemeClr val="dk1"/>
                </a:solidFill>
              </a:rPr>
              <a:t>Her Name Is Rio...</a:t>
            </a:r>
            <a:endParaRPr i="1" dirty="0">
              <a:solidFill>
                <a:schemeClr val="accent6"/>
              </a:solidFill>
            </a:endParaRPr>
          </a:p>
          <a:p>
            <a:pPr marL="0" lvl="0" indent="0" algn="l" rtl="0">
              <a:spcBef>
                <a:spcPts val="1600"/>
              </a:spcBef>
              <a:spcAft>
                <a:spcPts val="0"/>
              </a:spcAft>
              <a:buNone/>
            </a:pPr>
            <a:r>
              <a:rPr lang="en" sz="1800" dirty="0">
                <a:solidFill>
                  <a:srgbClr val="000000"/>
                </a:solidFill>
              </a:rPr>
              <a:t>… and she is a 19 year old music lover from Chihuahua City, Mexico. In her spare time Rio likes to create playlists to share with her friends. S</a:t>
            </a:r>
            <a:r>
              <a:rPr lang="en" sz="1800" dirty="0"/>
              <a:t>he is very proud of her excellent and eclectic music taste, and so she feels that she </a:t>
            </a:r>
            <a:r>
              <a:rPr lang="en" sz="1800" dirty="0">
                <a:solidFill>
                  <a:srgbClr val="000000"/>
                </a:solidFill>
              </a:rPr>
              <a:t>needs a way to share her playlists with a wider audience. </a:t>
            </a:r>
            <a:endParaRPr sz="1800" dirty="0">
              <a:solidFill>
                <a:srgbClr val="000000"/>
              </a:solidFill>
            </a:endParaRPr>
          </a:p>
          <a:p>
            <a:pPr marL="0" lvl="0" indent="0" algn="l" rtl="0">
              <a:spcBef>
                <a:spcPts val="1600"/>
              </a:spcBef>
              <a:spcAft>
                <a:spcPts val="1600"/>
              </a:spcAft>
              <a:buNone/>
            </a:pPr>
            <a:r>
              <a:rPr lang="en" sz="1800" dirty="0">
                <a:solidFill>
                  <a:srgbClr val="000000"/>
                </a:solidFill>
              </a:rPr>
              <a:t>Rio is also somewhat competitive, and would love a way to prove to herself and her friends that her playlists can rank among the best in the world.</a:t>
            </a:r>
            <a:endParaRPr sz="1800" dirty="0"/>
          </a:p>
        </p:txBody>
      </p:sp>
      <p:grpSp>
        <p:nvGrpSpPr>
          <p:cNvPr id="89" name="Google Shape;89;p15"/>
          <p:cNvGrpSpPr/>
          <p:nvPr/>
        </p:nvGrpSpPr>
        <p:grpSpPr>
          <a:xfrm>
            <a:off x="49262" y="3723796"/>
            <a:ext cx="2212050" cy="1357959"/>
            <a:chOff x="6717550" y="4029956"/>
            <a:chExt cx="2212050" cy="3917943"/>
          </a:xfrm>
        </p:grpSpPr>
        <p:pic>
          <p:nvPicPr>
            <p:cNvPr id="90" name="Google Shape;90;p15"/>
            <p:cNvPicPr preferRelativeResize="0"/>
            <p:nvPr/>
          </p:nvPicPr>
          <p:blipFill>
            <a:blip r:embed="rId4">
              <a:alphaModFix/>
            </a:blip>
            <a:stretch>
              <a:fillRect/>
            </a:stretch>
          </p:blipFill>
          <p:spPr>
            <a:xfrm>
              <a:off x="6717550" y="4029983"/>
              <a:ext cx="2212050" cy="3917916"/>
            </a:xfrm>
            <a:prstGeom prst="rect">
              <a:avLst/>
            </a:prstGeom>
            <a:noFill/>
            <a:ln>
              <a:noFill/>
            </a:ln>
          </p:spPr>
        </p:pic>
        <p:pic>
          <p:nvPicPr>
            <p:cNvPr id="91" name="Google Shape;91;p15" descr="Piece of duct tape sticking a note to the slide"/>
            <p:cNvPicPr preferRelativeResize="0"/>
            <p:nvPr/>
          </p:nvPicPr>
          <p:blipFill rotWithShape="1">
            <a:blip r:embed="rId5">
              <a:alphaModFix/>
            </a:blip>
            <a:srcRect l="9244" t="5926" r="2118" b="10011"/>
            <a:stretch/>
          </p:blipFill>
          <p:spPr>
            <a:xfrm rot="154826">
              <a:off x="7284938" y="4054012"/>
              <a:ext cx="1077273" cy="382687"/>
            </a:xfrm>
            <a:prstGeom prst="rect">
              <a:avLst/>
            </a:prstGeom>
            <a:noFill/>
            <a:ln>
              <a:noFill/>
            </a:ln>
          </p:spPr>
        </p:pic>
        <p:sp>
          <p:nvSpPr>
            <p:cNvPr id="92" name="Google Shape;92;p15"/>
            <p:cNvSpPr txBox="1"/>
            <p:nvPr/>
          </p:nvSpPr>
          <p:spPr>
            <a:xfrm>
              <a:off x="6859075" y="4670736"/>
              <a:ext cx="1929000" cy="263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800"/>
                </a:spcAft>
                <a:buClr>
                  <a:schemeClr val="dk2"/>
                </a:buClr>
                <a:buSzPts val="1100"/>
                <a:buFont typeface="Arial"/>
                <a:buNone/>
              </a:pPr>
              <a:r>
                <a:rPr lang="en" sz="2400" b="1">
                  <a:solidFill>
                    <a:schemeClr val="dk1"/>
                  </a:solidFill>
                  <a:latin typeface="Raleway"/>
                  <a:ea typeface="Raleway"/>
                  <a:cs typeface="Raleway"/>
                  <a:sym typeface="Raleway"/>
                </a:rPr>
                <a:t>User Persona #1</a:t>
              </a:r>
              <a:endParaRPr sz="2400" b="1">
                <a:solidFill>
                  <a:schemeClr val="dk1"/>
                </a:solidFill>
                <a:latin typeface="Raleway"/>
                <a:ea typeface="Raleway"/>
                <a:cs typeface="Raleway"/>
                <a:sym typeface="Raleway"/>
              </a:endParaRPr>
            </a:p>
          </p:txBody>
        </p:sp>
      </p:grpSp>
      <p:sp>
        <p:nvSpPr>
          <p:cNvPr id="93" name="Google Shape;93;p15"/>
          <p:cNvSpPr txBox="1"/>
          <p:nvPr/>
        </p:nvSpPr>
        <p:spPr>
          <a:xfrm>
            <a:off x="2261300" y="4780850"/>
            <a:ext cx="23061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highlight>
                  <a:schemeClr val="lt2"/>
                </a:highlight>
                <a:latin typeface="Raleway"/>
                <a:ea typeface="Raleway"/>
                <a:cs typeface="Raleway"/>
                <a:sym typeface="Raleway"/>
              </a:rPr>
              <a:t>Vestland. (2010). </a:t>
            </a:r>
            <a:r>
              <a:rPr lang="en" sz="1200" u="sng">
                <a:solidFill>
                  <a:srgbClr val="1155CC"/>
                </a:solidFill>
                <a:highlight>
                  <a:schemeClr val="lt2"/>
                </a:highlight>
                <a:latin typeface="Raleway"/>
                <a:ea typeface="Raleway"/>
                <a:cs typeface="Raleway"/>
                <a:sym typeface="Raleway"/>
                <a:hlinkClick r:id="rId6"/>
              </a:rPr>
              <a:t>Flickr.com</a:t>
            </a:r>
            <a:endParaRPr sz="1200">
              <a:solidFill>
                <a:srgbClr val="1155CC"/>
              </a:solidFill>
              <a:highlight>
                <a:schemeClr val="lt2"/>
              </a:highlight>
              <a:latin typeface="Raleway"/>
              <a:ea typeface="Raleway"/>
              <a:cs typeface="Raleway"/>
              <a:sym typeface="Raleway"/>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97"/>
        <p:cNvGrpSpPr/>
        <p:nvPr/>
      </p:nvGrpSpPr>
      <p:grpSpPr>
        <a:xfrm>
          <a:off x="0" y="0"/>
          <a:ext cx="0" cy="0"/>
          <a:chOff x="0" y="0"/>
          <a:chExt cx="0" cy="0"/>
        </a:xfrm>
      </p:grpSpPr>
      <p:sp>
        <p:nvSpPr>
          <p:cNvPr id="98" name="Google Shape;98;p16"/>
          <p:cNvSpPr txBox="1">
            <a:spLocks noGrp="1"/>
          </p:cNvSpPr>
          <p:nvPr>
            <p:ph type="subTitle" idx="1"/>
          </p:nvPr>
        </p:nvSpPr>
        <p:spPr>
          <a:xfrm>
            <a:off x="283100" y="166100"/>
            <a:ext cx="4045200" cy="49773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3000" b="1" dirty="0">
                <a:solidFill>
                  <a:schemeClr val="dk1"/>
                </a:solidFill>
              </a:rPr>
              <a:t>Hey Joe...</a:t>
            </a:r>
            <a:endParaRPr sz="3000" b="1" dirty="0">
              <a:solidFill>
                <a:schemeClr val="dk1"/>
              </a:solidFill>
            </a:endParaRPr>
          </a:p>
          <a:p>
            <a:pPr marL="0" lvl="0" indent="0" algn="l" rtl="0">
              <a:lnSpc>
                <a:spcPct val="115000"/>
              </a:lnSpc>
              <a:spcBef>
                <a:spcPts val="1600"/>
              </a:spcBef>
              <a:spcAft>
                <a:spcPts val="0"/>
              </a:spcAft>
              <a:buNone/>
            </a:pPr>
            <a:r>
              <a:rPr lang="en" sz="1800" dirty="0"/>
              <a:t>A 40 year old priest from Oslo, Joe fell deep into the Norwegian Black Metal scene as a youth and, despite his new life as a man of the cloth, still harbours a forbidden love for those rage-filled guitar riffs and shrieking vocals . </a:t>
            </a:r>
            <a:endParaRPr sz="1800" dirty="0"/>
          </a:p>
          <a:p>
            <a:pPr marL="0" lvl="0" indent="0" algn="l" rtl="0">
              <a:lnSpc>
                <a:spcPct val="115000"/>
              </a:lnSpc>
              <a:spcBef>
                <a:spcPts val="1600"/>
              </a:spcBef>
              <a:spcAft>
                <a:spcPts val="1600"/>
              </a:spcAft>
              <a:buNone/>
            </a:pPr>
            <a:r>
              <a:rPr lang="en" sz="1800" dirty="0"/>
              <a:t>Joe is always searching for the perfect 90s Black Metal playlist, but finds that no one ever seems to capture that perfect blend of nihilism and dread. What Joe needs is a way to rate and review playlists, and guide these lost souls with constructive criticism.</a:t>
            </a:r>
            <a:endParaRPr sz="1800" dirty="0"/>
          </a:p>
        </p:txBody>
      </p:sp>
      <p:pic>
        <p:nvPicPr>
          <p:cNvPr id="99" name="Google Shape;99;p16"/>
          <p:cNvPicPr preferRelativeResize="0"/>
          <p:nvPr/>
        </p:nvPicPr>
        <p:blipFill rotWithShape="1">
          <a:blip r:embed="rId3">
            <a:alphaModFix/>
          </a:blip>
          <a:srcRect t="6696" b="12918"/>
          <a:stretch/>
        </p:blipFill>
        <p:spPr>
          <a:xfrm>
            <a:off x="4488719" y="0"/>
            <a:ext cx="4655272" cy="5143503"/>
          </a:xfrm>
          <a:prstGeom prst="rect">
            <a:avLst/>
          </a:prstGeom>
          <a:noFill/>
          <a:ln>
            <a:noFill/>
          </a:ln>
        </p:spPr>
      </p:pic>
      <p:grpSp>
        <p:nvGrpSpPr>
          <p:cNvPr id="100" name="Google Shape;100;p16"/>
          <p:cNvGrpSpPr/>
          <p:nvPr/>
        </p:nvGrpSpPr>
        <p:grpSpPr>
          <a:xfrm>
            <a:off x="6931963" y="3785546"/>
            <a:ext cx="2212050" cy="1357959"/>
            <a:chOff x="6717550" y="4062775"/>
            <a:chExt cx="2212050" cy="3917943"/>
          </a:xfrm>
        </p:grpSpPr>
        <p:pic>
          <p:nvPicPr>
            <p:cNvPr id="101" name="Google Shape;101;p16"/>
            <p:cNvPicPr preferRelativeResize="0"/>
            <p:nvPr/>
          </p:nvPicPr>
          <p:blipFill>
            <a:blip r:embed="rId4">
              <a:alphaModFix/>
            </a:blip>
            <a:stretch>
              <a:fillRect/>
            </a:stretch>
          </p:blipFill>
          <p:spPr>
            <a:xfrm>
              <a:off x="6717550" y="4062802"/>
              <a:ext cx="2212050" cy="3917916"/>
            </a:xfrm>
            <a:prstGeom prst="rect">
              <a:avLst/>
            </a:prstGeom>
            <a:noFill/>
            <a:ln>
              <a:noFill/>
            </a:ln>
          </p:spPr>
        </p:pic>
        <p:pic>
          <p:nvPicPr>
            <p:cNvPr id="102" name="Google Shape;102;p16" descr="Piece of duct tape sticking a note to the slide"/>
            <p:cNvPicPr preferRelativeResize="0"/>
            <p:nvPr/>
          </p:nvPicPr>
          <p:blipFill rotWithShape="1">
            <a:blip r:embed="rId5">
              <a:alphaModFix/>
            </a:blip>
            <a:srcRect l="9244" t="5926" r="2118" b="10011"/>
            <a:stretch/>
          </p:blipFill>
          <p:spPr>
            <a:xfrm rot="154826">
              <a:off x="7284938" y="4086831"/>
              <a:ext cx="1077273" cy="382687"/>
            </a:xfrm>
            <a:prstGeom prst="rect">
              <a:avLst/>
            </a:prstGeom>
            <a:noFill/>
            <a:ln>
              <a:noFill/>
            </a:ln>
          </p:spPr>
        </p:pic>
        <p:sp>
          <p:nvSpPr>
            <p:cNvPr id="103" name="Google Shape;103;p16"/>
            <p:cNvSpPr txBox="1"/>
            <p:nvPr/>
          </p:nvSpPr>
          <p:spPr>
            <a:xfrm>
              <a:off x="6859075" y="4703554"/>
              <a:ext cx="1929000" cy="263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800"/>
                </a:spcAft>
                <a:buClr>
                  <a:schemeClr val="dk2"/>
                </a:buClr>
                <a:buSzPts val="1100"/>
                <a:buFont typeface="Arial"/>
                <a:buNone/>
              </a:pPr>
              <a:r>
                <a:rPr lang="en" sz="2400" b="1">
                  <a:solidFill>
                    <a:schemeClr val="dk1"/>
                  </a:solidFill>
                  <a:latin typeface="Raleway"/>
                  <a:ea typeface="Raleway"/>
                  <a:cs typeface="Raleway"/>
                  <a:sym typeface="Raleway"/>
                </a:rPr>
                <a:t>User Persona #2</a:t>
              </a:r>
              <a:endParaRPr sz="2400" b="1">
                <a:solidFill>
                  <a:schemeClr val="dk1"/>
                </a:solidFill>
                <a:latin typeface="Raleway"/>
                <a:ea typeface="Raleway"/>
                <a:cs typeface="Raleway"/>
                <a:sym typeface="Raleway"/>
              </a:endParaRPr>
            </a:p>
          </p:txBody>
        </p:sp>
      </p:grpSp>
      <p:sp>
        <p:nvSpPr>
          <p:cNvPr id="104" name="Google Shape;104;p16"/>
          <p:cNvSpPr txBox="1"/>
          <p:nvPr/>
        </p:nvSpPr>
        <p:spPr>
          <a:xfrm>
            <a:off x="4572000" y="4776100"/>
            <a:ext cx="25677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highlight>
                  <a:schemeClr val="lt2"/>
                </a:highlight>
                <a:latin typeface="Raleway"/>
                <a:ea typeface="Raleway"/>
                <a:cs typeface="Raleway"/>
                <a:sym typeface="Raleway"/>
              </a:rPr>
              <a:t>Brain News Service. (ca. 1910-1915). </a:t>
            </a:r>
            <a:r>
              <a:rPr lang="en" sz="1200" u="sng">
                <a:solidFill>
                  <a:srgbClr val="1155CC"/>
                </a:solidFill>
                <a:highlight>
                  <a:schemeClr val="lt2"/>
                </a:highlight>
                <a:latin typeface="Raleway"/>
                <a:ea typeface="Raleway"/>
                <a:cs typeface="Raleway"/>
                <a:sym typeface="Raleway"/>
                <a:hlinkClick r:id="rId6"/>
              </a:rPr>
              <a:t>LoC.gov</a:t>
            </a:r>
            <a:endParaRPr sz="1200">
              <a:solidFill>
                <a:srgbClr val="1155CC"/>
              </a:solidFill>
              <a:highlight>
                <a:schemeClr val="lt2"/>
              </a:highlight>
              <a:latin typeface="Raleway"/>
              <a:ea typeface="Raleway"/>
              <a:cs typeface="Raleway"/>
              <a:sym typeface="Raleway"/>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108"/>
        <p:cNvGrpSpPr/>
        <p:nvPr/>
      </p:nvGrpSpPr>
      <p:grpSpPr>
        <a:xfrm>
          <a:off x="0" y="0"/>
          <a:ext cx="0" cy="0"/>
          <a:chOff x="0" y="0"/>
          <a:chExt cx="0" cy="0"/>
        </a:xfrm>
      </p:grpSpPr>
      <p:pic>
        <p:nvPicPr>
          <p:cNvPr id="109" name="Google Shape;109;p17"/>
          <p:cNvPicPr preferRelativeResize="0"/>
          <p:nvPr/>
        </p:nvPicPr>
        <p:blipFill rotWithShape="1">
          <a:blip r:embed="rId3">
            <a:alphaModFix/>
          </a:blip>
          <a:srcRect t="13138" b="13131"/>
          <a:stretch/>
        </p:blipFill>
        <p:spPr>
          <a:xfrm>
            <a:off x="-1" y="0"/>
            <a:ext cx="4567195" cy="5143501"/>
          </a:xfrm>
          <a:prstGeom prst="rect">
            <a:avLst/>
          </a:prstGeom>
          <a:noFill/>
          <a:ln>
            <a:noFill/>
          </a:ln>
        </p:spPr>
      </p:pic>
      <p:sp>
        <p:nvSpPr>
          <p:cNvPr id="110" name="Google Shape;110;p17"/>
          <p:cNvSpPr txBox="1">
            <a:spLocks noGrp="1"/>
          </p:cNvSpPr>
          <p:nvPr>
            <p:ph type="body" idx="1"/>
          </p:nvPr>
        </p:nvSpPr>
        <p:spPr>
          <a:xfrm>
            <a:off x="4832750" y="0"/>
            <a:ext cx="4033800" cy="514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b="1" dirty="0">
                <a:solidFill>
                  <a:schemeClr val="dk1"/>
                </a:solidFill>
              </a:rPr>
              <a:t>Come On Over Valerie...</a:t>
            </a:r>
            <a:endParaRPr sz="1800" dirty="0">
              <a:solidFill>
                <a:srgbClr val="000000"/>
              </a:solidFill>
            </a:endParaRPr>
          </a:p>
          <a:p>
            <a:pPr marL="0" lvl="0" indent="0" algn="l" rtl="0">
              <a:spcBef>
                <a:spcPts val="1600"/>
              </a:spcBef>
              <a:spcAft>
                <a:spcPts val="0"/>
              </a:spcAft>
              <a:buClr>
                <a:schemeClr val="dk2"/>
              </a:buClr>
              <a:buSzPts val="1100"/>
              <a:buFont typeface="Arial"/>
              <a:buNone/>
            </a:pPr>
            <a:r>
              <a:rPr lang="en" sz="1800" dirty="0"/>
              <a:t>Valerie is a 22 year old Scottish Literature student from Glasgow. Valerie finds that she can only study while listening to 1980s Japanese Ambient House music.</a:t>
            </a:r>
            <a:endParaRPr sz="1800" dirty="0"/>
          </a:p>
          <a:p>
            <a:pPr marL="0" lvl="0" indent="0" algn="l" rtl="0">
              <a:spcBef>
                <a:spcPts val="0"/>
              </a:spcBef>
              <a:spcAft>
                <a:spcPts val="0"/>
              </a:spcAft>
              <a:buClr>
                <a:schemeClr val="dk2"/>
              </a:buClr>
              <a:buSzPts val="1100"/>
              <a:buFont typeface="Arial"/>
              <a:buNone/>
            </a:pPr>
            <a:r>
              <a:rPr lang="en" sz="1800" dirty="0"/>
              <a:t>She needs to find the highest ranking playlists of this description to get some work done, but realises that this is a somewhat niche request. </a:t>
            </a:r>
            <a:endParaRPr sz="1800" dirty="0"/>
          </a:p>
          <a:p>
            <a:pPr marL="0" lvl="0" indent="0" algn="l" rtl="0">
              <a:spcBef>
                <a:spcPts val="0"/>
              </a:spcBef>
              <a:spcAft>
                <a:spcPts val="0"/>
              </a:spcAft>
              <a:buClr>
                <a:schemeClr val="dk2"/>
              </a:buClr>
              <a:buSzPts val="1100"/>
              <a:buFont typeface="Arial"/>
              <a:buNone/>
            </a:pPr>
            <a:r>
              <a:rPr lang="en" sz="1800" dirty="0"/>
              <a:t>So for this reason she needs a way to search for playlists that have specific tags (such as genre, tempo or era).</a:t>
            </a:r>
            <a:endParaRPr sz="1800" dirty="0"/>
          </a:p>
        </p:txBody>
      </p:sp>
      <p:grpSp>
        <p:nvGrpSpPr>
          <p:cNvPr id="111" name="Google Shape;111;p17"/>
          <p:cNvGrpSpPr/>
          <p:nvPr/>
        </p:nvGrpSpPr>
        <p:grpSpPr>
          <a:xfrm>
            <a:off x="49262" y="3785546"/>
            <a:ext cx="2212050" cy="1357959"/>
            <a:chOff x="6717550" y="4208115"/>
            <a:chExt cx="2212050" cy="3917943"/>
          </a:xfrm>
        </p:grpSpPr>
        <p:pic>
          <p:nvPicPr>
            <p:cNvPr id="112" name="Google Shape;112;p17"/>
            <p:cNvPicPr preferRelativeResize="0"/>
            <p:nvPr/>
          </p:nvPicPr>
          <p:blipFill>
            <a:blip r:embed="rId4">
              <a:alphaModFix/>
            </a:blip>
            <a:stretch>
              <a:fillRect/>
            </a:stretch>
          </p:blipFill>
          <p:spPr>
            <a:xfrm>
              <a:off x="6717550" y="4208142"/>
              <a:ext cx="2212050" cy="3917916"/>
            </a:xfrm>
            <a:prstGeom prst="rect">
              <a:avLst/>
            </a:prstGeom>
            <a:noFill/>
            <a:ln>
              <a:noFill/>
            </a:ln>
          </p:spPr>
        </p:pic>
        <p:pic>
          <p:nvPicPr>
            <p:cNvPr id="113" name="Google Shape;113;p17" descr="Piece of duct tape sticking a note to the slide"/>
            <p:cNvPicPr preferRelativeResize="0"/>
            <p:nvPr/>
          </p:nvPicPr>
          <p:blipFill rotWithShape="1">
            <a:blip r:embed="rId5">
              <a:alphaModFix/>
            </a:blip>
            <a:srcRect l="9244" t="5926" r="2118" b="10011"/>
            <a:stretch/>
          </p:blipFill>
          <p:spPr>
            <a:xfrm rot="154826">
              <a:off x="7284938" y="4232171"/>
              <a:ext cx="1077273" cy="382687"/>
            </a:xfrm>
            <a:prstGeom prst="rect">
              <a:avLst/>
            </a:prstGeom>
            <a:noFill/>
            <a:ln>
              <a:noFill/>
            </a:ln>
          </p:spPr>
        </p:pic>
        <p:sp>
          <p:nvSpPr>
            <p:cNvPr id="114" name="Google Shape;114;p17"/>
            <p:cNvSpPr txBox="1"/>
            <p:nvPr/>
          </p:nvSpPr>
          <p:spPr>
            <a:xfrm>
              <a:off x="6859075" y="4848895"/>
              <a:ext cx="1929000" cy="263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800"/>
                </a:spcAft>
                <a:buClr>
                  <a:schemeClr val="dk2"/>
                </a:buClr>
                <a:buSzPts val="1100"/>
                <a:buFont typeface="Arial"/>
                <a:buNone/>
              </a:pPr>
              <a:r>
                <a:rPr lang="en" sz="2400" b="1">
                  <a:solidFill>
                    <a:schemeClr val="dk1"/>
                  </a:solidFill>
                  <a:latin typeface="Raleway"/>
                  <a:ea typeface="Raleway"/>
                  <a:cs typeface="Raleway"/>
                  <a:sym typeface="Raleway"/>
                </a:rPr>
                <a:t>User Persona #3</a:t>
              </a:r>
              <a:endParaRPr sz="2400" b="1">
                <a:solidFill>
                  <a:schemeClr val="dk1"/>
                </a:solidFill>
                <a:latin typeface="Raleway"/>
                <a:ea typeface="Raleway"/>
                <a:cs typeface="Raleway"/>
                <a:sym typeface="Raleway"/>
              </a:endParaRPr>
            </a:p>
          </p:txBody>
        </p:sp>
      </p:grpSp>
      <p:sp>
        <p:nvSpPr>
          <p:cNvPr id="115" name="Google Shape;115;p17"/>
          <p:cNvSpPr txBox="1"/>
          <p:nvPr/>
        </p:nvSpPr>
        <p:spPr>
          <a:xfrm>
            <a:off x="2113200" y="4587050"/>
            <a:ext cx="2719500" cy="55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lt1"/>
                </a:solidFill>
                <a:highlight>
                  <a:schemeClr val="lt2"/>
                </a:highlight>
                <a:latin typeface="Raleway"/>
                <a:ea typeface="Raleway"/>
                <a:cs typeface="Raleway"/>
                <a:sym typeface="Raleway"/>
              </a:rPr>
              <a:t>Duryea, T. (ca.1850-1900).</a:t>
            </a:r>
            <a:r>
              <a:rPr lang="en" sz="1200" u="sng">
                <a:solidFill>
                  <a:srgbClr val="1155CC"/>
                </a:solidFill>
                <a:highlight>
                  <a:schemeClr val="lt2"/>
                </a:highlight>
                <a:latin typeface="Raleway"/>
                <a:ea typeface="Raleway"/>
                <a:cs typeface="Raleway"/>
                <a:sym typeface="Raleway"/>
                <a:hlinkClick r:id="rId6"/>
              </a:rPr>
              <a:t>maas.museum</a:t>
            </a:r>
            <a:endParaRPr sz="1200">
              <a:solidFill>
                <a:srgbClr val="1155CC"/>
              </a:solidFill>
              <a:highlight>
                <a:schemeClr val="lt2"/>
              </a:highlight>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77"/>
        <p:cNvGrpSpPr/>
        <p:nvPr/>
      </p:nvGrpSpPr>
      <p:grpSpPr>
        <a:xfrm>
          <a:off x="0" y="0"/>
          <a:ext cx="0" cy="0"/>
          <a:chOff x="0" y="0"/>
          <a:chExt cx="0" cy="0"/>
        </a:xfrm>
      </p:grpSpPr>
      <p:pic>
        <p:nvPicPr>
          <p:cNvPr id="78" name="Google Shape;78;p14"/>
          <p:cNvPicPr preferRelativeResize="0"/>
          <p:nvPr/>
        </p:nvPicPr>
        <p:blipFill>
          <a:blip r:embed="rId3">
            <a:alphaModFix/>
          </a:blip>
          <a:stretch>
            <a:fillRect/>
          </a:stretch>
        </p:blipFill>
        <p:spPr>
          <a:xfrm>
            <a:off x="0" y="148223"/>
            <a:ext cx="9144000" cy="4818038"/>
          </a:xfrm>
          <a:prstGeom prst="rect">
            <a:avLst/>
          </a:prstGeom>
          <a:noFill/>
          <a:ln>
            <a:noFill/>
          </a:ln>
        </p:spPr>
      </p:pic>
      <p:sp>
        <p:nvSpPr>
          <p:cNvPr id="79" name="Google Shape;79;p14"/>
          <p:cNvSpPr txBox="1"/>
          <p:nvPr/>
        </p:nvSpPr>
        <p:spPr>
          <a:xfrm>
            <a:off x="0" y="344497"/>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chemeClr val="bg2"/>
                </a:solidFill>
                <a:latin typeface="Raleway"/>
                <a:ea typeface="Raleway"/>
                <a:cs typeface="Raleway"/>
                <a:sym typeface="Raleway"/>
              </a:rPr>
              <a:t>User Requirements and Design</a:t>
            </a:r>
            <a:endParaRPr sz="3000" b="1" dirty="0">
              <a:solidFill>
                <a:schemeClr val="bg2"/>
              </a:solidFill>
              <a:latin typeface="Raleway"/>
              <a:ea typeface="Raleway"/>
              <a:cs typeface="Raleway"/>
              <a:sym typeface="Raleway"/>
            </a:endParaRPr>
          </a:p>
        </p:txBody>
      </p:sp>
      <p:sp>
        <p:nvSpPr>
          <p:cNvPr id="80" name="Google Shape;80;p14"/>
          <p:cNvSpPr txBox="1">
            <a:spLocks noGrp="1"/>
          </p:cNvSpPr>
          <p:nvPr>
            <p:ph type="body" idx="4294967295"/>
          </p:nvPr>
        </p:nvSpPr>
        <p:spPr>
          <a:xfrm>
            <a:off x="350044" y="1040950"/>
            <a:ext cx="8443912" cy="1673675"/>
          </a:xfrm>
          <a:prstGeom prst="rect">
            <a:avLst/>
          </a:prstGeom>
        </p:spPr>
        <p:txBody>
          <a:bodyPr spcFirstLastPara="1" wrap="square" lIns="91425" tIns="91425" rIns="91425" bIns="91425" anchor="t" anchorCtr="0">
            <a:noAutofit/>
          </a:bodyPr>
          <a:lstStyle/>
          <a:p>
            <a:pPr marL="228600" lvl="0" indent="-228600">
              <a:buAutoNum type="arabicParenR"/>
            </a:pPr>
            <a:r>
              <a:rPr lang="en-GB" sz="1100" dirty="0">
                <a:latin typeface="Raleway"/>
                <a:ea typeface="Raleway"/>
                <a:cs typeface="Raleway"/>
                <a:sym typeface="Raleway"/>
              </a:rPr>
              <a:t>Rio - 19 year old, music lover, </a:t>
            </a:r>
            <a:r>
              <a:rPr lang="en-GB" sz="1100" dirty="0">
                <a:solidFill>
                  <a:schemeClr val="bg2"/>
                </a:solidFill>
                <a:highlight>
                  <a:srgbClr val="19C2C8"/>
                </a:highlight>
                <a:latin typeface="Raleway"/>
                <a:ea typeface="Raleway"/>
                <a:cs typeface="Raleway"/>
                <a:sym typeface="Raleway"/>
              </a:rPr>
              <a:t>likes to create playlists to share with her friends</a:t>
            </a:r>
            <a:r>
              <a:rPr lang="en-GB" sz="1100" dirty="0">
                <a:latin typeface="Raleway"/>
                <a:ea typeface="Raleway"/>
                <a:cs typeface="Raleway"/>
                <a:sym typeface="Raleway"/>
              </a:rPr>
              <a:t>. Proud of </a:t>
            </a:r>
            <a:r>
              <a:rPr lang="en-GB" sz="1100" dirty="0">
                <a:highlight>
                  <a:srgbClr val="19C2C8"/>
                </a:highlight>
                <a:latin typeface="Raleway"/>
                <a:ea typeface="Raleway"/>
                <a:cs typeface="Raleway"/>
                <a:sym typeface="Raleway"/>
              </a:rPr>
              <a:t>eclectic</a:t>
            </a:r>
            <a:r>
              <a:rPr lang="en-GB" sz="1100" dirty="0">
                <a:latin typeface="Raleway"/>
                <a:ea typeface="Raleway"/>
                <a:cs typeface="Raleway"/>
                <a:sym typeface="Raleway"/>
              </a:rPr>
              <a:t> music taste, wants a way to share with a wider audience. </a:t>
            </a:r>
            <a:r>
              <a:rPr lang="en-GB" sz="1100" dirty="0">
                <a:highlight>
                  <a:srgbClr val="19C2C8"/>
                </a:highlight>
                <a:latin typeface="Raleway"/>
                <a:ea typeface="Raleway"/>
                <a:cs typeface="Raleway"/>
                <a:sym typeface="Raleway"/>
              </a:rPr>
              <a:t>Competitive</a:t>
            </a:r>
            <a:r>
              <a:rPr lang="en-GB" sz="1100" dirty="0">
                <a:latin typeface="Raleway"/>
                <a:ea typeface="Raleway"/>
                <a:cs typeface="Raleway"/>
                <a:sym typeface="Raleway"/>
              </a:rPr>
              <a:t>, wants to prove to herself and her friends that her playlists can rank among the best in the world.</a:t>
            </a:r>
          </a:p>
          <a:p>
            <a:pPr marL="228600" lvl="0" indent="-228600">
              <a:buAutoNum type="arabicParenR"/>
            </a:pPr>
            <a:r>
              <a:rPr lang="en-GB" sz="1100" dirty="0">
                <a:latin typeface="Raleway"/>
                <a:ea typeface="Raleway"/>
                <a:cs typeface="Raleway"/>
                <a:sym typeface="Raleway"/>
              </a:rPr>
              <a:t>Joe - 40 year old, priest, loved Norwegian Black Metal scene in his youth, </a:t>
            </a:r>
            <a:r>
              <a:rPr lang="en-GB" sz="1100" dirty="0">
                <a:highlight>
                  <a:srgbClr val="19C2C8"/>
                </a:highlight>
                <a:latin typeface="Raleway"/>
                <a:ea typeface="Raleway"/>
                <a:cs typeface="Raleway"/>
                <a:sym typeface="Raleway"/>
              </a:rPr>
              <a:t>always searching for 90s Black Metal </a:t>
            </a:r>
            <a:r>
              <a:rPr lang="en-GB" sz="1100" dirty="0">
                <a:latin typeface="Raleway"/>
                <a:ea typeface="Raleway"/>
                <a:cs typeface="Raleway"/>
                <a:sym typeface="Raleway"/>
              </a:rPr>
              <a:t>playlist, needs a way to </a:t>
            </a:r>
            <a:r>
              <a:rPr lang="en-GB" sz="1100" dirty="0">
                <a:highlight>
                  <a:srgbClr val="19C2C8"/>
                </a:highlight>
                <a:latin typeface="Raleway"/>
                <a:ea typeface="Raleway"/>
                <a:cs typeface="Raleway"/>
                <a:sym typeface="Raleway"/>
              </a:rPr>
              <a:t>rate and review</a:t>
            </a:r>
            <a:r>
              <a:rPr lang="en-GB" sz="1100" dirty="0">
                <a:latin typeface="Raleway"/>
                <a:ea typeface="Raleway"/>
                <a:cs typeface="Raleway"/>
                <a:sym typeface="Raleway"/>
              </a:rPr>
              <a:t> playlists/guide lost souls with </a:t>
            </a:r>
            <a:r>
              <a:rPr lang="en-GB" sz="1100" dirty="0">
                <a:highlight>
                  <a:srgbClr val="19C2C8"/>
                </a:highlight>
                <a:latin typeface="Raleway"/>
                <a:ea typeface="Raleway"/>
                <a:cs typeface="Raleway"/>
                <a:sym typeface="Raleway"/>
              </a:rPr>
              <a:t>constructive criticism</a:t>
            </a:r>
            <a:r>
              <a:rPr lang="en-GB" sz="1100" dirty="0">
                <a:latin typeface="Raleway"/>
                <a:ea typeface="Raleway"/>
                <a:cs typeface="Raleway"/>
                <a:sym typeface="Raleway"/>
              </a:rPr>
              <a:t>.</a:t>
            </a:r>
          </a:p>
          <a:p>
            <a:pPr marL="228600" lvl="0" indent="-228600">
              <a:buAutoNum type="arabicParenR"/>
            </a:pPr>
            <a:r>
              <a:rPr lang="en-GB" sz="1100" dirty="0">
                <a:latin typeface="Raleway"/>
                <a:ea typeface="Raleway"/>
                <a:cs typeface="Raleway"/>
                <a:sym typeface="Raleway"/>
              </a:rPr>
              <a:t>Valerie - 22 year old, Scottish Literature student, can only study to 1980s Japanese Ambient House music, needs to </a:t>
            </a:r>
            <a:r>
              <a:rPr lang="en-GB" sz="1100" dirty="0">
                <a:highlight>
                  <a:srgbClr val="19C2C8"/>
                </a:highlight>
                <a:latin typeface="Raleway"/>
                <a:ea typeface="Raleway"/>
                <a:cs typeface="Raleway"/>
                <a:sym typeface="Raleway"/>
              </a:rPr>
              <a:t>find playlists of this description</a:t>
            </a:r>
            <a:r>
              <a:rPr lang="en-GB" sz="1100" dirty="0">
                <a:latin typeface="Raleway"/>
                <a:ea typeface="Raleway"/>
                <a:cs typeface="Raleway"/>
                <a:sym typeface="Raleway"/>
              </a:rPr>
              <a:t>, needs to search playlists with </a:t>
            </a:r>
            <a:r>
              <a:rPr lang="en-GB" sz="1100" dirty="0">
                <a:highlight>
                  <a:srgbClr val="19C2C8"/>
                </a:highlight>
                <a:latin typeface="Raleway"/>
                <a:ea typeface="Raleway"/>
                <a:cs typeface="Raleway"/>
                <a:sym typeface="Raleway"/>
              </a:rPr>
              <a:t>specific tags </a:t>
            </a:r>
            <a:r>
              <a:rPr lang="en-GB" sz="1100" dirty="0">
                <a:latin typeface="Raleway"/>
                <a:ea typeface="Raleway"/>
                <a:cs typeface="Raleway"/>
                <a:sym typeface="Raleway"/>
              </a:rPr>
              <a:t>(such as genre, tempo or era).</a:t>
            </a:r>
          </a:p>
          <a:p>
            <a:pPr marL="228600" lvl="0" indent="-228600">
              <a:buAutoNum type="arabicParenR"/>
            </a:pPr>
            <a:endParaRPr lang="en-GB" sz="1100" dirty="0">
              <a:latin typeface="Raleway"/>
              <a:ea typeface="Raleway"/>
              <a:cs typeface="Raleway"/>
              <a:sym typeface="Raleway"/>
            </a:endParaRPr>
          </a:p>
          <a:p>
            <a:pPr marL="228600" lvl="0" indent="-228600">
              <a:buAutoNum type="arabicParenR"/>
            </a:pPr>
            <a:endParaRPr lang="en-GB" sz="1100" dirty="0">
              <a:latin typeface="Raleway"/>
              <a:ea typeface="Raleway"/>
              <a:cs typeface="Raleway"/>
              <a:sym typeface="Raleway"/>
            </a:endParaRPr>
          </a:p>
        </p:txBody>
      </p:sp>
      <p:pic>
        <p:nvPicPr>
          <p:cNvPr id="81" name="Google Shape;81;p14" descr="Piece of duct tape sticking a note to the slide"/>
          <p:cNvPicPr preferRelativeResize="0"/>
          <p:nvPr/>
        </p:nvPicPr>
        <p:blipFill rotWithShape="1">
          <a:blip r:embed="rId4">
            <a:alphaModFix/>
          </a:blip>
          <a:srcRect l="9244" t="5926" r="2118" b="10011"/>
          <a:stretch/>
        </p:blipFill>
        <p:spPr>
          <a:xfrm rot="154824">
            <a:off x="3536004" y="116901"/>
            <a:ext cx="2071991" cy="426098"/>
          </a:xfrm>
          <a:prstGeom prst="rect">
            <a:avLst/>
          </a:prstGeom>
          <a:noFill/>
          <a:ln>
            <a:noFill/>
          </a:ln>
        </p:spPr>
      </p:pic>
      <p:sp>
        <p:nvSpPr>
          <p:cNvPr id="7" name="Google Shape;80;p14">
            <a:extLst>
              <a:ext uri="{FF2B5EF4-FFF2-40B4-BE49-F238E27FC236}">
                <a16:creationId xmlns:a16="http://schemas.microsoft.com/office/drawing/2014/main" id="{286740B5-2036-4B1E-82ED-0006D3D3C101}"/>
              </a:ext>
            </a:extLst>
          </p:cNvPr>
          <p:cNvSpPr txBox="1">
            <a:spLocks/>
          </p:cNvSpPr>
          <p:nvPr/>
        </p:nvSpPr>
        <p:spPr>
          <a:xfrm>
            <a:off x="350044" y="2806887"/>
            <a:ext cx="8443912" cy="167367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Lato"/>
              <a:buChar char="●"/>
              <a:defRPr sz="1800" b="0" i="0" u="none" strike="noStrike" cap="none">
                <a:solidFill>
                  <a:schemeClr val="dk2"/>
                </a:solidFill>
                <a:latin typeface="Lato"/>
                <a:ea typeface="Lato"/>
                <a:cs typeface="Lato"/>
                <a:sym typeface="Lato"/>
              </a:defRPr>
            </a:lvl1pPr>
            <a:lvl2pPr marL="914400" marR="0" lvl="1"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2pPr>
            <a:lvl3pPr marL="1371600" marR="0" lvl="2"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3pPr>
            <a:lvl4pPr marL="1828800" marR="0" lvl="3"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4pPr>
            <a:lvl5pPr marL="2286000" marR="0" lvl="4"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5pPr>
            <a:lvl6pPr marL="2743200" marR="0" lvl="5"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6pPr>
            <a:lvl7pPr marL="3200400" marR="0" lvl="6"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7pPr>
            <a:lvl8pPr marL="3657600" marR="0" lvl="7"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8pPr>
            <a:lvl9pPr marL="4114800" marR="0" lvl="8" indent="-317500" algn="l" rtl="0">
              <a:lnSpc>
                <a:spcPct val="115000"/>
              </a:lnSpc>
              <a:spcBef>
                <a:spcPts val="1600"/>
              </a:spcBef>
              <a:spcAft>
                <a:spcPts val="1600"/>
              </a:spcAft>
              <a:buClr>
                <a:schemeClr val="dk2"/>
              </a:buClr>
              <a:buSzPts val="1400"/>
              <a:buFont typeface="Lato"/>
              <a:buChar char="■"/>
              <a:defRPr sz="1400" b="0" i="0" u="none" strike="noStrike" cap="none">
                <a:solidFill>
                  <a:schemeClr val="dk2"/>
                </a:solidFill>
                <a:latin typeface="Lato"/>
                <a:ea typeface="Lato"/>
                <a:cs typeface="Lato"/>
                <a:sym typeface="Lato"/>
              </a:defRPr>
            </a:lvl9pPr>
          </a:lstStyle>
          <a:p>
            <a:pPr marL="0" indent="0">
              <a:buNone/>
            </a:pPr>
            <a:r>
              <a:rPr lang="en-GB" sz="1200" b="1" dirty="0">
                <a:latin typeface="Raleway"/>
                <a:ea typeface="Raleway"/>
                <a:cs typeface="Raleway"/>
                <a:sym typeface="Raleway"/>
              </a:rPr>
              <a:t>Key Requirements</a:t>
            </a:r>
          </a:p>
          <a:p>
            <a:pPr indent="-304800">
              <a:lnSpc>
                <a:spcPct val="100000"/>
              </a:lnSpc>
              <a:buClr>
                <a:srgbClr val="19C2C8"/>
              </a:buClr>
              <a:buSzPts val="1200"/>
              <a:buFont typeface="Raleway"/>
              <a:buChar char="➔"/>
            </a:pPr>
            <a:r>
              <a:rPr lang="en-GB" sz="1200" dirty="0">
                <a:latin typeface="Raleway"/>
                <a:ea typeface="Raleway"/>
                <a:cs typeface="Raleway"/>
                <a:sym typeface="Raleway"/>
              </a:rPr>
              <a:t>Users can create a playlist and add their favourite songs to it.</a:t>
            </a:r>
            <a:endParaRPr lang="en" sz="1200" b="1" dirty="0">
              <a:solidFill>
                <a:schemeClr val="dk1"/>
              </a:solidFill>
              <a:latin typeface="Raleway"/>
              <a:ea typeface="Raleway"/>
              <a:cs typeface="Raleway"/>
              <a:sym typeface="Raleway"/>
            </a:endParaRPr>
          </a:p>
          <a:p>
            <a:pPr indent="-304800">
              <a:lnSpc>
                <a:spcPct val="100000"/>
              </a:lnSpc>
              <a:buClr>
                <a:srgbClr val="19C2C8"/>
              </a:buClr>
              <a:buSzPts val="1200"/>
              <a:buFont typeface="Raleway"/>
              <a:buChar char="➔"/>
            </a:pPr>
            <a:r>
              <a:rPr lang="en-GB" sz="1200" dirty="0">
                <a:latin typeface="Raleway"/>
                <a:ea typeface="Raleway"/>
                <a:cs typeface="Raleway"/>
                <a:sym typeface="Raleway"/>
              </a:rPr>
              <a:t>Playlists can be tagged with keywords, allowing for greater visibility and specificity when searching.</a:t>
            </a:r>
            <a:endParaRPr lang="en-GB" sz="1200" b="1" dirty="0">
              <a:solidFill>
                <a:schemeClr val="dk1"/>
              </a:solidFill>
              <a:latin typeface="Raleway"/>
              <a:ea typeface="Raleway"/>
              <a:cs typeface="Raleway"/>
              <a:sym typeface="Raleway"/>
            </a:endParaRPr>
          </a:p>
          <a:p>
            <a:pPr indent="-304800">
              <a:lnSpc>
                <a:spcPct val="100000"/>
              </a:lnSpc>
              <a:buClr>
                <a:srgbClr val="19C2C8"/>
              </a:buClr>
              <a:buSzPts val="1200"/>
              <a:buFont typeface="Raleway"/>
              <a:buChar char="➔"/>
            </a:pPr>
            <a:r>
              <a:rPr lang="en-GB" sz="1200" dirty="0">
                <a:latin typeface="Raleway"/>
                <a:ea typeface="Raleway"/>
                <a:cs typeface="Raleway"/>
                <a:sym typeface="Raleway"/>
              </a:rPr>
              <a:t>All users can rate/review playlists on the site, developing a ranking of the best/most highly rated Playlists.</a:t>
            </a:r>
            <a:endParaRPr lang="en-GB" sz="1200" b="1" dirty="0">
              <a:solidFill>
                <a:schemeClr val="dk1"/>
              </a:solidFill>
              <a:latin typeface="Raleway"/>
              <a:ea typeface="Raleway"/>
              <a:cs typeface="Raleway"/>
              <a:sym typeface="Raleway"/>
            </a:endParaRPr>
          </a:p>
          <a:p>
            <a:pPr lvl="0" indent="-304800">
              <a:lnSpc>
                <a:spcPct val="100000"/>
              </a:lnSpc>
              <a:buClr>
                <a:srgbClr val="19C2C8"/>
              </a:buClr>
              <a:buSzPts val="1200"/>
              <a:buFont typeface="Raleway"/>
              <a:buChar char="➔"/>
            </a:pPr>
            <a:r>
              <a:rPr lang="en-GB" sz="1100" dirty="0">
                <a:latin typeface="Raleway"/>
                <a:ea typeface="Raleway"/>
                <a:cs typeface="Raleway"/>
                <a:sym typeface="Raleway"/>
              </a:rPr>
              <a:t>Users can filter/search Playlists based on tags, creators or creation date so that they can stay up to date with the type of music they love.</a:t>
            </a:r>
          </a:p>
          <a:p>
            <a:pPr lvl="0" indent="-304800">
              <a:lnSpc>
                <a:spcPct val="100000"/>
              </a:lnSpc>
              <a:buClr>
                <a:srgbClr val="19C2C8"/>
              </a:buClr>
              <a:buSzPts val="1200"/>
              <a:buFont typeface="Raleway"/>
              <a:buChar char="➔"/>
            </a:pPr>
            <a:r>
              <a:rPr lang="en-GB" sz="1100" dirty="0">
                <a:latin typeface="Raleway"/>
                <a:ea typeface="Raleway"/>
                <a:cs typeface="Raleway"/>
                <a:sym typeface="Raleway"/>
              </a:rPr>
              <a:t>If a particular genre is niche and under-represented, a user can create a new tag to advertise their eclectic tastes.</a:t>
            </a:r>
            <a:endParaRPr lang="en-GB" sz="1200" dirty="0">
              <a:latin typeface="Raleway"/>
              <a:ea typeface="Raleway"/>
              <a:cs typeface="Raleway"/>
              <a:sym typeface="Raleway"/>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132"/>
        <p:cNvGrpSpPr/>
        <p:nvPr/>
      </p:nvGrpSpPr>
      <p:grpSpPr>
        <a:xfrm>
          <a:off x="0" y="0"/>
          <a:ext cx="0" cy="0"/>
          <a:chOff x="0" y="0"/>
          <a:chExt cx="0" cy="0"/>
        </a:xfrm>
      </p:grpSpPr>
      <p:sp>
        <p:nvSpPr>
          <p:cNvPr id="133" name="Google Shape;133;p19"/>
          <p:cNvSpPr txBox="1">
            <a:spLocks noGrp="1"/>
          </p:cNvSpPr>
          <p:nvPr>
            <p:ph type="title"/>
          </p:nvPr>
        </p:nvSpPr>
        <p:spPr>
          <a:xfrm>
            <a:off x="261750" y="308025"/>
            <a:ext cx="8620500" cy="10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Wireframe - Homepage</a:t>
            </a:r>
            <a:endParaRPr/>
          </a:p>
        </p:txBody>
      </p:sp>
      <p:sp>
        <p:nvSpPr>
          <p:cNvPr id="134" name="Google Shape;134;p19"/>
          <p:cNvSpPr/>
          <p:nvPr/>
        </p:nvSpPr>
        <p:spPr>
          <a:xfrm>
            <a:off x="371775" y="1988900"/>
            <a:ext cx="2629500" cy="2244900"/>
          </a:xfrm>
          <a:prstGeom prst="wedgeRectCallout">
            <a:avLst>
              <a:gd name="adj1" fmla="val -20833"/>
              <a:gd name="adj2" fmla="val 62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9"/>
          <p:cNvSpPr/>
          <p:nvPr/>
        </p:nvSpPr>
        <p:spPr>
          <a:xfrm>
            <a:off x="3210432" y="1988900"/>
            <a:ext cx="2629500" cy="2244900"/>
          </a:xfrm>
          <a:prstGeom prst="wedgeRectCallout">
            <a:avLst>
              <a:gd name="adj1" fmla="val -20833"/>
              <a:gd name="adj2" fmla="val 625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9"/>
          <p:cNvSpPr/>
          <p:nvPr/>
        </p:nvSpPr>
        <p:spPr>
          <a:xfrm>
            <a:off x="6049089" y="1988900"/>
            <a:ext cx="2629500" cy="2244900"/>
          </a:xfrm>
          <a:prstGeom prst="wedgeRectCallout">
            <a:avLst>
              <a:gd name="adj1" fmla="val -20833"/>
              <a:gd name="adj2" fmla="val 6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9"/>
          <p:cNvSpPr txBox="1">
            <a:spLocks noGrp="1"/>
          </p:cNvSpPr>
          <p:nvPr>
            <p:ph type="title"/>
          </p:nvPr>
        </p:nvSpPr>
        <p:spPr>
          <a:xfrm>
            <a:off x="61252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Translate has officially inspired me to learn French </a:t>
            </a:r>
            <a:endParaRPr sz="2100">
              <a:solidFill>
                <a:schemeClr val="lt1"/>
              </a:solidFill>
            </a:endParaRPr>
          </a:p>
          <a:p>
            <a:pPr marL="0" lvl="0" indent="0" algn="l" rtl="0">
              <a:spcBef>
                <a:spcPts val="1200"/>
              </a:spcBef>
              <a:spcAft>
                <a:spcPts val="1200"/>
              </a:spcAft>
              <a:buNone/>
            </a:pPr>
            <a:r>
              <a:rPr lang="en" sz="1400" b="0"/>
              <a:t>Abby Author</a:t>
            </a:r>
            <a:r>
              <a:rPr lang="en" sz="1400" b="0">
                <a:solidFill>
                  <a:schemeClr val="lt1"/>
                </a:solidFill>
              </a:rPr>
              <a:t>, NYC</a:t>
            </a:r>
            <a:endParaRPr sz="1400" b="0">
              <a:solidFill>
                <a:schemeClr val="lt1"/>
              </a:solidFill>
            </a:endParaRPr>
          </a:p>
        </p:txBody>
      </p:sp>
      <p:sp>
        <p:nvSpPr>
          <p:cNvPr id="138" name="Google Shape;138;p19"/>
          <p:cNvSpPr txBox="1">
            <a:spLocks noGrp="1"/>
          </p:cNvSpPr>
          <p:nvPr>
            <p:ph type="title"/>
          </p:nvPr>
        </p:nvSpPr>
        <p:spPr>
          <a:xfrm>
            <a:off x="4479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With this app, I’m confident to plan a trip to rural Vietnam</a:t>
            </a:r>
            <a:endParaRPr sz="2100">
              <a:solidFill>
                <a:schemeClr val="lt1"/>
              </a:solidFill>
            </a:endParaRPr>
          </a:p>
          <a:p>
            <a:pPr marL="0" lvl="0" indent="0" algn="l" rtl="0">
              <a:spcBef>
                <a:spcPts val="1200"/>
              </a:spcBef>
              <a:spcAft>
                <a:spcPts val="1200"/>
              </a:spcAft>
              <a:buNone/>
            </a:pPr>
            <a:r>
              <a:rPr lang="en" sz="1400" b="0"/>
              <a:t>Wendy Writer</a:t>
            </a:r>
            <a:r>
              <a:rPr lang="en" sz="1400" b="0">
                <a:solidFill>
                  <a:schemeClr val="lt1"/>
                </a:solidFill>
              </a:rPr>
              <a:t>, CA</a:t>
            </a:r>
            <a:endParaRPr sz="1400">
              <a:solidFill>
                <a:schemeClr val="lt1"/>
              </a:solidFill>
            </a:endParaRPr>
          </a:p>
        </p:txBody>
      </p:sp>
      <p:sp>
        <p:nvSpPr>
          <p:cNvPr id="139" name="Google Shape;139;p19"/>
          <p:cNvSpPr txBox="1">
            <a:spLocks noGrp="1"/>
          </p:cNvSpPr>
          <p:nvPr>
            <p:ph type="title"/>
          </p:nvPr>
        </p:nvSpPr>
        <p:spPr>
          <a:xfrm>
            <a:off x="328662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Visual translation feels like magic</a:t>
            </a:r>
            <a:endParaRPr sz="2100">
              <a:solidFill>
                <a:schemeClr val="lt1"/>
              </a:solidFill>
            </a:endParaRPr>
          </a:p>
          <a:p>
            <a:pPr marL="0" lvl="0" indent="0" algn="l" rtl="0">
              <a:spcBef>
                <a:spcPts val="1200"/>
              </a:spcBef>
              <a:spcAft>
                <a:spcPts val="1200"/>
              </a:spcAft>
              <a:buNone/>
            </a:pPr>
            <a:r>
              <a:rPr lang="en" sz="1400" b="0"/>
              <a:t>Ronny Reader</a:t>
            </a:r>
            <a:r>
              <a:rPr lang="en" sz="1400" b="0">
                <a:solidFill>
                  <a:schemeClr val="lt1"/>
                </a:solidFill>
              </a:rPr>
              <a:t>, NYC</a:t>
            </a:r>
            <a:endParaRPr sz="1400" b="0">
              <a:solidFill>
                <a:schemeClr val="lt1"/>
              </a:solidFill>
            </a:endParaRPr>
          </a:p>
        </p:txBody>
      </p:sp>
      <p:sp>
        <p:nvSpPr>
          <p:cNvPr id="140" name="Google Shape;140;p19"/>
          <p:cNvSpPr txBox="1"/>
          <p:nvPr/>
        </p:nvSpPr>
        <p:spPr>
          <a:xfrm>
            <a:off x="283100" y="4654975"/>
            <a:ext cx="6244200" cy="25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i="1">
                <a:solidFill>
                  <a:schemeClr val="lt1"/>
                </a:solidFill>
                <a:latin typeface="Lato"/>
                <a:ea typeface="Lato"/>
                <a:cs typeface="Lato"/>
                <a:sym typeface="Lato"/>
              </a:rPr>
              <a:t>Quotes for illustration purposes only</a:t>
            </a:r>
            <a:endParaRPr sz="1200" i="1">
              <a:solidFill>
                <a:schemeClr val="accent5"/>
              </a:solidFill>
              <a:latin typeface="Lato"/>
              <a:ea typeface="Lato"/>
              <a:cs typeface="Lato"/>
              <a:sym typeface="Lato"/>
            </a:endParaRPr>
          </a:p>
        </p:txBody>
      </p:sp>
      <p:pic>
        <p:nvPicPr>
          <p:cNvPr id="141" name="Google Shape;141;p19"/>
          <p:cNvPicPr preferRelativeResize="0"/>
          <p:nvPr/>
        </p:nvPicPr>
        <p:blipFill>
          <a:blip r:embed="rId3">
            <a:alphaModFix/>
          </a:blip>
          <a:stretch>
            <a:fillRect/>
          </a:stretch>
        </p:blipFill>
        <p:spPr>
          <a:xfrm>
            <a:off x="0" y="-3"/>
            <a:ext cx="9144002" cy="5143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145"/>
        <p:cNvGrpSpPr/>
        <p:nvPr/>
      </p:nvGrpSpPr>
      <p:grpSpPr>
        <a:xfrm>
          <a:off x="0" y="0"/>
          <a:ext cx="0" cy="0"/>
          <a:chOff x="0" y="0"/>
          <a:chExt cx="0" cy="0"/>
        </a:xfrm>
      </p:grpSpPr>
      <p:sp>
        <p:nvSpPr>
          <p:cNvPr id="146" name="Google Shape;146;p20"/>
          <p:cNvSpPr txBox="1">
            <a:spLocks noGrp="1"/>
          </p:cNvSpPr>
          <p:nvPr>
            <p:ph type="title"/>
          </p:nvPr>
        </p:nvSpPr>
        <p:spPr>
          <a:xfrm>
            <a:off x="261750" y="308025"/>
            <a:ext cx="8620500" cy="10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Wireframe - Login/Signup</a:t>
            </a:r>
            <a:endParaRPr/>
          </a:p>
        </p:txBody>
      </p:sp>
      <p:sp>
        <p:nvSpPr>
          <p:cNvPr id="147" name="Google Shape;147;p20"/>
          <p:cNvSpPr/>
          <p:nvPr/>
        </p:nvSpPr>
        <p:spPr>
          <a:xfrm>
            <a:off x="371775" y="1988900"/>
            <a:ext cx="2629500" cy="2244900"/>
          </a:xfrm>
          <a:prstGeom prst="wedgeRectCallout">
            <a:avLst>
              <a:gd name="adj1" fmla="val -20833"/>
              <a:gd name="adj2" fmla="val 62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0"/>
          <p:cNvSpPr/>
          <p:nvPr/>
        </p:nvSpPr>
        <p:spPr>
          <a:xfrm>
            <a:off x="3210432" y="1988900"/>
            <a:ext cx="2629500" cy="2244900"/>
          </a:xfrm>
          <a:prstGeom prst="wedgeRectCallout">
            <a:avLst>
              <a:gd name="adj1" fmla="val -20833"/>
              <a:gd name="adj2" fmla="val 625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0"/>
          <p:cNvSpPr/>
          <p:nvPr/>
        </p:nvSpPr>
        <p:spPr>
          <a:xfrm>
            <a:off x="6049089" y="1988900"/>
            <a:ext cx="2629500" cy="2244900"/>
          </a:xfrm>
          <a:prstGeom prst="wedgeRectCallout">
            <a:avLst>
              <a:gd name="adj1" fmla="val -20833"/>
              <a:gd name="adj2" fmla="val 6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0"/>
          <p:cNvSpPr txBox="1">
            <a:spLocks noGrp="1"/>
          </p:cNvSpPr>
          <p:nvPr>
            <p:ph type="title"/>
          </p:nvPr>
        </p:nvSpPr>
        <p:spPr>
          <a:xfrm>
            <a:off x="61252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Translate has officially inspired me to learn French </a:t>
            </a:r>
            <a:endParaRPr sz="2100">
              <a:solidFill>
                <a:schemeClr val="lt1"/>
              </a:solidFill>
            </a:endParaRPr>
          </a:p>
          <a:p>
            <a:pPr marL="0" lvl="0" indent="0" algn="l" rtl="0">
              <a:spcBef>
                <a:spcPts val="1200"/>
              </a:spcBef>
              <a:spcAft>
                <a:spcPts val="1200"/>
              </a:spcAft>
              <a:buNone/>
            </a:pPr>
            <a:r>
              <a:rPr lang="en" sz="1400" b="0"/>
              <a:t>Abby Author</a:t>
            </a:r>
            <a:r>
              <a:rPr lang="en" sz="1400" b="0">
                <a:solidFill>
                  <a:schemeClr val="lt1"/>
                </a:solidFill>
              </a:rPr>
              <a:t>, NYC</a:t>
            </a:r>
            <a:endParaRPr sz="1400" b="0">
              <a:solidFill>
                <a:schemeClr val="lt1"/>
              </a:solidFill>
            </a:endParaRPr>
          </a:p>
        </p:txBody>
      </p:sp>
      <p:sp>
        <p:nvSpPr>
          <p:cNvPr id="151" name="Google Shape;151;p20"/>
          <p:cNvSpPr txBox="1">
            <a:spLocks noGrp="1"/>
          </p:cNvSpPr>
          <p:nvPr>
            <p:ph type="title"/>
          </p:nvPr>
        </p:nvSpPr>
        <p:spPr>
          <a:xfrm>
            <a:off x="4479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With this app, I’m confident to plan a trip to rural Vietnam</a:t>
            </a:r>
            <a:endParaRPr sz="2100">
              <a:solidFill>
                <a:schemeClr val="lt1"/>
              </a:solidFill>
            </a:endParaRPr>
          </a:p>
          <a:p>
            <a:pPr marL="0" lvl="0" indent="0" algn="l" rtl="0">
              <a:spcBef>
                <a:spcPts val="1200"/>
              </a:spcBef>
              <a:spcAft>
                <a:spcPts val="1200"/>
              </a:spcAft>
              <a:buNone/>
            </a:pPr>
            <a:r>
              <a:rPr lang="en" sz="1400" b="0"/>
              <a:t>Wendy Writer</a:t>
            </a:r>
            <a:r>
              <a:rPr lang="en" sz="1400" b="0">
                <a:solidFill>
                  <a:schemeClr val="lt1"/>
                </a:solidFill>
              </a:rPr>
              <a:t>, CA</a:t>
            </a:r>
            <a:endParaRPr sz="1400">
              <a:solidFill>
                <a:schemeClr val="lt1"/>
              </a:solidFill>
            </a:endParaRPr>
          </a:p>
        </p:txBody>
      </p:sp>
      <p:sp>
        <p:nvSpPr>
          <p:cNvPr id="152" name="Google Shape;152;p20"/>
          <p:cNvSpPr txBox="1">
            <a:spLocks noGrp="1"/>
          </p:cNvSpPr>
          <p:nvPr>
            <p:ph type="title"/>
          </p:nvPr>
        </p:nvSpPr>
        <p:spPr>
          <a:xfrm>
            <a:off x="328662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Visual translation feels like magic</a:t>
            </a:r>
            <a:endParaRPr sz="2100">
              <a:solidFill>
                <a:schemeClr val="lt1"/>
              </a:solidFill>
            </a:endParaRPr>
          </a:p>
          <a:p>
            <a:pPr marL="0" lvl="0" indent="0" algn="l" rtl="0">
              <a:spcBef>
                <a:spcPts val="1200"/>
              </a:spcBef>
              <a:spcAft>
                <a:spcPts val="1200"/>
              </a:spcAft>
              <a:buNone/>
            </a:pPr>
            <a:r>
              <a:rPr lang="en" sz="1400" b="0"/>
              <a:t>Ronny Reader</a:t>
            </a:r>
            <a:r>
              <a:rPr lang="en" sz="1400" b="0">
                <a:solidFill>
                  <a:schemeClr val="lt1"/>
                </a:solidFill>
              </a:rPr>
              <a:t>, NYC</a:t>
            </a:r>
            <a:endParaRPr sz="1400" b="0">
              <a:solidFill>
                <a:schemeClr val="lt1"/>
              </a:solidFill>
            </a:endParaRPr>
          </a:p>
        </p:txBody>
      </p:sp>
      <p:sp>
        <p:nvSpPr>
          <p:cNvPr id="153" name="Google Shape;153;p20"/>
          <p:cNvSpPr txBox="1"/>
          <p:nvPr/>
        </p:nvSpPr>
        <p:spPr>
          <a:xfrm>
            <a:off x="283100" y="4654975"/>
            <a:ext cx="6244200" cy="25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i="1">
                <a:solidFill>
                  <a:schemeClr val="lt1"/>
                </a:solidFill>
                <a:latin typeface="Lato"/>
                <a:ea typeface="Lato"/>
                <a:cs typeface="Lato"/>
                <a:sym typeface="Lato"/>
              </a:rPr>
              <a:t>Quotes for illustration purposes only</a:t>
            </a:r>
            <a:endParaRPr sz="1200" i="1">
              <a:solidFill>
                <a:schemeClr val="accent5"/>
              </a:solidFill>
              <a:latin typeface="Lato"/>
              <a:ea typeface="Lato"/>
              <a:cs typeface="Lato"/>
              <a:sym typeface="Lato"/>
            </a:endParaRPr>
          </a:p>
        </p:txBody>
      </p:sp>
      <p:pic>
        <p:nvPicPr>
          <p:cNvPr id="154" name="Google Shape;154;p20"/>
          <p:cNvPicPr preferRelativeResize="0"/>
          <p:nvPr/>
        </p:nvPicPr>
        <p:blipFill>
          <a:blip r:embed="rId3">
            <a:alphaModFix/>
          </a:blip>
          <a:stretch>
            <a:fillRect/>
          </a:stretch>
        </p:blipFill>
        <p:spPr>
          <a:xfrm>
            <a:off x="0" y="-3998"/>
            <a:ext cx="9144002" cy="51435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158"/>
        <p:cNvGrpSpPr/>
        <p:nvPr/>
      </p:nvGrpSpPr>
      <p:grpSpPr>
        <a:xfrm>
          <a:off x="0" y="0"/>
          <a:ext cx="0" cy="0"/>
          <a:chOff x="0" y="0"/>
          <a:chExt cx="0" cy="0"/>
        </a:xfrm>
      </p:grpSpPr>
      <p:sp>
        <p:nvSpPr>
          <p:cNvPr id="159" name="Google Shape;159;p21"/>
          <p:cNvSpPr txBox="1">
            <a:spLocks noGrp="1"/>
          </p:cNvSpPr>
          <p:nvPr>
            <p:ph type="title"/>
          </p:nvPr>
        </p:nvSpPr>
        <p:spPr>
          <a:xfrm>
            <a:off x="261750" y="308025"/>
            <a:ext cx="8620500" cy="10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Wireframe - My Playlists</a:t>
            </a:r>
            <a:endParaRPr/>
          </a:p>
        </p:txBody>
      </p:sp>
      <p:sp>
        <p:nvSpPr>
          <p:cNvPr id="160" name="Google Shape;160;p21"/>
          <p:cNvSpPr/>
          <p:nvPr/>
        </p:nvSpPr>
        <p:spPr>
          <a:xfrm>
            <a:off x="371775" y="1988900"/>
            <a:ext cx="2629500" cy="2244900"/>
          </a:xfrm>
          <a:prstGeom prst="wedgeRectCallout">
            <a:avLst>
              <a:gd name="adj1" fmla="val -20833"/>
              <a:gd name="adj2" fmla="val 62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1"/>
          <p:cNvSpPr/>
          <p:nvPr/>
        </p:nvSpPr>
        <p:spPr>
          <a:xfrm>
            <a:off x="3210432" y="1988900"/>
            <a:ext cx="2629500" cy="2244900"/>
          </a:xfrm>
          <a:prstGeom prst="wedgeRectCallout">
            <a:avLst>
              <a:gd name="adj1" fmla="val -20833"/>
              <a:gd name="adj2" fmla="val 625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1"/>
          <p:cNvSpPr/>
          <p:nvPr/>
        </p:nvSpPr>
        <p:spPr>
          <a:xfrm>
            <a:off x="6049089" y="1988900"/>
            <a:ext cx="2629500" cy="2244900"/>
          </a:xfrm>
          <a:prstGeom prst="wedgeRectCallout">
            <a:avLst>
              <a:gd name="adj1" fmla="val -20833"/>
              <a:gd name="adj2" fmla="val 6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1"/>
          <p:cNvSpPr txBox="1">
            <a:spLocks noGrp="1"/>
          </p:cNvSpPr>
          <p:nvPr>
            <p:ph type="title"/>
          </p:nvPr>
        </p:nvSpPr>
        <p:spPr>
          <a:xfrm>
            <a:off x="61252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Translate has officially inspired me to learn French </a:t>
            </a:r>
            <a:endParaRPr sz="2100">
              <a:solidFill>
                <a:schemeClr val="lt1"/>
              </a:solidFill>
            </a:endParaRPr>
          </a:p>
          <a:p>
            <a:pPr marL="0" lvl="0" indent="0" algn="l" rtl="0">
              <a:spcBef>
                <a:spcPts val="1200"/>
              </a:spcBef>
              <a:spcAft>
                <a:spcPts val="1200"/>
              </a:spcAft>
              <a:buNone/>
            </a:pPr>
            <a:r>
              <a:rPr lang="en" sz="1400" b="0"/>
              <a:t>Abby Author</a:t>
            </a:r>
            <a:r>
              <a:rPr lang="en" sz="1400" b="0">
                <a:solidFill>
                  <a:schemeClr val="lt1"/>
                </a:solidFill>
              </a:rPr>
              <a:t>, NYC</a:t>
            </a:r>
            <a:endParaRPr sz="1400" b="0">
              <a:solidFill>
                <a:schemeClr val="lt1"/>
              </a:solidFill>
            </a:endParaRPr>
          </a:p>
        </p:txBody>
      </p:sp>
      <p:sp>
        <p:nvSpPr>
          <p:cNvPr id="164" name="Google Shape;164;p21"/>
          <p:cNvSpPr txBox="1">
            <a:spLocks noGrp="1"/>
          </p:cNvSpPr>
          <p:nvPr>
            <p:ph type="title"/>
          </p:nvPr>
        </p:nvSpPr>
        <p:spPr>
          <a:xfrm>
            <a:off x="4479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With this app, I’m confident to plan a trip to rural Vietnam</a:t>
            </a:r>
            <a:endParaRPr sz="2100">
              <a:solidFill>
                <a:schemeClr val="lt1"/>
              </a:solidFill>
            </a:endParaRPr>
          </a:p>
          <a:p>
            <a:pPr marL="0" lvl="0" indent="0" algn="l" rtl="0">
              <a:spcBef>
                <a:spcPts val="1200"/>
              </a:spcBef>
              <a:spcAft>
                <a:spcPts val="1200"/>
              </a:spcAft>
              <a:buNone/>
            </a:pPr>
            <a:r>
              <a:rPr lang="en" sz="1400" b="0"/>
              <a:t>Wendy Writer</a:t>
            </a:r>
            <a:r>
              <a:rPr lang="en" sz="1400" b="0">
                <a:solidFill>
                  <a:schemeClr val="lt1"/>
                </a:solidFill>
              </a:rPr>
              <a:t>, CA</a:t>
            </a:r>
            <a:endParaRPr sz="1400">
              <a:solidFill>
                <a:schemeClr val="lt1"/>
              </a:solidFill>
            </a:endParaRPr>
          </a:p>
        </p:txBody>
      </p:sp>
      <p:sp>
        <p:nvSpPr>
          <p:cNvPr id="165" name="Google Shape;165;p21"/>
          <p:cNvSpPr txBox="1">
            <a:spLocks noGrp="1"/>
          </p:cNvSpPr>
          <p:nvPr>
            <p:ph type="title"/>
          </p:nvPr>
        </p:nvSpPr>
        <p:spPr>
          <a:xfrm>
            <a:off x="328662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Visual translation feels like magic</a:t>
            </a:r>
            <a:endParaRPr sz="2100">
              <a:solidFill>
                <a:schemeClr val="lt1"/>
              </a:solidFill>
            </a:endParaRPr>
          </a:p>
          <a:p>
            <a:pPr marL="0" lvl="0" indent="0" algn="l" rtl="0">
              <a:spcBef>
                <a:spcPts val="1200"/>
              </a:spcBef>
              <a:spcAft>
                <a:spcPts val="1200"/>
              </a:spcAft>
              <a:buNone/>
            </a:pPr>
            <a:r>
              <a:rPr lang="en" sz="1400" b="0"/>
              <a:t>Ronny Reader</a:t>
            </a:r>
            <a:r>
              <a:rPr lang="en" sz="1400" b="0">
                <a:solidFill>
                  <a:schemeClr val="lt1"/>
                </a:solidFill>
              </a:rPr>
              <a:t>, NYC</a:t>
            </a:r>
            <a:endParaRPr sz="1400" b="0">
              <a:solidFill>
                <a:schemeClr val="lt1"/>
              </a:solidFill>
            </a:endParaRPr>
          </a:p>
        </p:txBody>
      </p:sp>
      <p:sp>
        <p:nvSpPr>
          <p:cNvPr id="166" name="Google Shape;166;p21"/>
          <p:cNvSpPr txBox="1"/>
          <p:nvPr/>
        </p:nvSpPr>
        <p:spPr>
          <a:xfrm>
            <a:off x="283100" y="4654975"/>
            <a:ext cx="6244200" cy="25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i="1">
                <a:solidFill>
                  <a:schemeClr val="lt1"/>
                </a:solidFill>
                <a:latin typeface="Lato"/>
                <a:ea typeface="Lato"/>
                <a:cs typeface="Lato"/>
                <a:sym typeface="Lato"/>
              </a:rPr>
              <a:t>Quotes for illustration purposes only</a:t>
            </a:r>
            <a:endParaRPr sz="1200" i="1">
              <a:solidFill>
                <a:schemeClr val="accent5"/>
              </a:solidFill>
              <a:latin typeface="Lato"/>
              <a:ea typeface="Lato"/>
              <a:cs typeface="Lato"/>
              <a:sym typeface="Lato"/>
            </a:endParaRPr>
          </a:p>
        </p:txBody>
      </p:sp>
      <p:pic>
        <p:nvPicPr>
          <p:cNvPr id="167" name="Google Shape;167;p21"/>
          <p:cNvPicPr preferRelativeResize="0"/>
          <p:nvPr/>
        </p:nvPicPr>
        <p:blipFill>
          <a:blip r:embed="rId3">
            <a:alphaModFix/>
          </a:blip>
          <a:stretch>
            <a:fillRect/>
          </a:stretch>
        </p:blipFill>
        <p:spPr>
          <a:xfrm>
            <a:off x="0" y="-3998"/>
            <a:ext cx="9144002" cy="5143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171"/>
        <p:cNvGrpSpPr/>
        <p:nvPr/>
      </p:nvGrpSpPr>
      <p:grpSpPr>
        <a:xfrm>
          <a:off x="0" y="0"/>
          <a:ext cx="0" cy="0"/>
          <a:chOff x="0" y="0"/>
          <a:chExt cx="0" cy="0"/>
        </a:xfrm>
      </p:grpSpPr>
      <p:sp>
        <p:nvSpPr>
          <p:cNvPr id="172" name="Google Shape;172;p22"/>
          <p:cNvSpPr txBox="1">
            <a:spLocks noGrp="1"/>
          </p:cNvSpPr>
          <p:nvPr>
            <p:ph type="title"/>
          </p:nvPr>
        </p:nvSpPr>
        <p:spPr>
          <a:xfrm>
            <a:off x="261750" y="308025"/>
            <a:ext cx="8620500" cy="10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Wireframe - Playlist</a:t>
            </a:r>
            <a:endParaRPr/>
          </a:p>
        </p:txBody>
      </p:sp>
      <p:sp>
        <p:nvSpPr>
          <p:cNvPr id="173" name="Google Shape;173;p22"/>
          <p:cNvSpPr/>
          <p:nvPr/>
        </p:nvSpPr>
        <p:spPr>
          <a:xfrm>
            <a:off x="371775" y="1988900"/>
            <a:ext cx="2629500" cy="2244900"/>
          </a:xfrm>
          <a:prstGeom prst="wedgeRectCallout">
            <a:avLst>
              <a:gd name="adj1" fmla="val -20833"/>
              <a:gd name="adj2" fmla="val 62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2"/>
          <p:cNvSpPr/>
          <p:nvPr/>
        </p:nvSpPr>
        <p:spPr>
          <a:xfrm>
            <a:off x="3210432" y="1988900"/>
            <a:ext cx="2629500" cy="2244900"/>
          </a:xfrm>
          <a:prstGeom prst="wedgeRectCallout">
            <a:avLst>
              <a:gd name="adj1" fmla="val -20833"/>
              <a:gd name="adj2" fmla="val 625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2"/>
          <p:cNvSpPr/>
          <p:nvPr/>
        </p:nvSpPr>
        <p:spPr>
          <a:xfrm>
            <a:off x="6049089" y="1988900"/>
            <a:ext cx="2629500" cy="2244900"/>
          </a:xfrm>
          <a:prstGeom prst="wedgeRectCallout">
            <a:avLst>
              <a:gd name="adj1" fmla="val -20833"/>
              <a:gd name="adj2" fmla="val 6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2"/>
          <p:cNvSpPr txBox="1">
            <a:spLocks noGrp="1"/>
          </p:cNvSpPr>
          <p:nvPr>
            <p:ph type="title"/>
          </p:nvPr>
        </p:nvSpPr>
        <p:spPr>
          <a:xfrm>
            <a:off x="61252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Translate has officially inspired me to learn French </a:t>
            </a:r>
            <a:endParaRPr sz="2100">
              <a:solidFill>
                <a:schemeClr val="lt1"/>
              </a:solidFill>
            </a:endParaRPr>
          </a:p>
          <a:p>
            <a:pPr marL="0" lvl="0" indent="0" algn="l" rtl="0">
              <a:spcBef>
                <a:spcPts val="1200"/>
              </a:spcBef>
              <a:spcAft>
                <a:spcPts val="1200"/>
              </a:spcAft>
              <a:buNone/>
            </a:pPr>
            <a:r>
              <a:rPr lang="en" sz="1400" b="0"/>
              <a:t>Abby Author</a:t>
            </a:r>
            <a:r>
              <a:rPr lang="en" sz="1400" b="0">
                <a:solidFill>
                  <a:schemeClr val="lt1"/>
                </a:solidFill>
              </a:rPr>
              <a:t>, NYC</a:t>
            </a:r>
            <a:endParaRPr sz="1400" b="0">
              <a:solidFill>
                <a:schemeClr val="lt1"/>
              </a:solidFill>
            </a:endParaRPr>
          </a:p>
        </p:txBody>
      </p:sp>
      <p:sp>
        <p:nvSpPr>
          <p:cNvPr id="177" name="Google Shape;177;p22"/>
          <p:cNvSpPr txBox="1">
            <a:spLocks noGrp="1"/>
          </p:cNvSpPr>
          <p:nvPr>
            <p:ph type="title"/>
          </p:nvPr>
        </p:nvSpPr>
        <p:spPr>
          <a:xfrm>
            <a:off x="4479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With this app, I’m confident to plan a trip to rural Vietnam</a:t>
            </a:r>
            <a:endParaRPr sz="2100">
              <a:solidFill>
                <a:schemeClr val="lt1"/>
              </a:solidFill>
            </a:endParaRPr>
          </a:p>
          <a:p>
            <a:pPr marL="0" lvl="0" indent="0" algn="l" rtl="0">
              <a:spcBef>
                <a:spcPts val="1200"/>
              </a:spcBef>
              <a:spcAft>
                <a:spcPts val="1200"/>
              </a:spcAft>
              <a:buNone/>
            </a:pPr>
            <a:r>
              <a:rPr lang="en" sz="1400" b="0"/>
              <a:t>Wendy Writer</a:t>
            </a:r>
            <a:r>
              <a:rPr lang="en" sz="1400" b="0">
                <a:solidFill>
                  <a:schemeClr val="lt1"/>
                </a:solidFill>
              </a:rPr>
              <a:t>, CA</a:t>
            </a:r>
            <a:endParaRPr sz="1400">
              <a:solidFill>
                <a:schemeClr val="lt1"/>
              </a:solidFill>
            </a:endParaRPr>
          </a:p>
        </p:txBody>
      </p:sp>
      <p:sp>
        <p:nvSpPr>
          <p:cNvPr id="178" name="Google Shape;178;p22"/>
          <p:cNvSpPr txBox="1">
            <a:spLocks noGrp="1"/>
          </p:cNvSpPr>
          <p:nvPr>
            <p:ph type="title"/>
          </p:nvPr>
        </p:nvSpPr>
        <p:spPr>
          <a:xfrm>
            <a:off x="328662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Visual translation feels like magic</a:t>
            </a:r>
            <a:endParaRPr sz="2100">
              <a:solidFill>
                <a:schemeClr val="lt1"/>
              </a:solidFill>
            </a:endParaRPr>
          </a:p>
          <a:p>
            <a:pPr marL="0" lvl="0" indent="0" algn="l" rtl="0">
              <a:spcBef>
                <a:spcPts val="1200"/>
              </a:spcBef>
              <a:spcAft>
                <a:spcPts val="1200"/>
              </a:spcAft>
              <a:buNone/>
            </a:pPr>
            <a:r>
              <a:rPr lang="en" sz="1400" b="0"/>
              <a:t>Ronny Reader</a:t>
            </a:r>
            <a:r>
              <a:rPr lang="en" sz="1400" b="0">
                <a:solidFill>
                  <a:schemeClr val="lt1"/>
                </a:solidFill>
              </a:rPr>
              <a:t>, NYC</a:t>
            </a:r>
            <a:endParaRPr sz="1400" b="0">
              <a:solidFill>
                <a:schemeClr val="lt1"/>
              </a:solidFill>
            </a:endParaRPr>
          </a:p>
        </p:txBody>
      </p:sp>
      <p:sp>
        <p:nvSpPr>
          <p:cNvPr id="179" name="Google Shape;179;p22"/>
          <p:cNvSpPr txBox="1"/>
          <p:nvPr/>
        </p:nvSpPr>
        <p:spPr>
          <a:xfrm>
            <a:off x="283100" y="4654975"/>
            <a:ext cx="6244200" cy="25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i="1">
                <a:solidFill>
                  <a:schemeClr val="lt1"/>
                </a:solidFill>
                <a:latin typeface="Lato"/>
                <a:ea typeface="Lato"/>
                <a:cs typeface="Lato"/>
                <a:sym typeface="Lato"/>
              </a:rPr>
              <a:t>Quotes for illustration purposes only</a:t>
            </a:r>
            <a:endParaRPr sz="1200" i="1">
              <a:solidFill>
                <a:schemeClr val="accent5"/>
              </a:solidFill>
              <a:latin typeface="Lato"/>
              <a:ea typeface="Lato"/>
              <a:cs typeface="Lato"/>
              <a:sym typeface="Lato"/>
            </a:endParaRPr>
          </a:p>
        </p:txBody>
      </p:sp>
      <p:pic>
        <p:nvPicPr>
          <p:cNvPr id="180" name="Google Shape;180;p22"/>
          <p:cNvPicPr preferRelativeResize="0"/>
          <p:nvPr/>
        </p:nvPicPr>
        <p:blipFill>
          <a:blip r:embed="rId3">
            <a:alphaModFix/>
          </a:blip>
          <a:stretch>
            <a:fillRect/>
          </a:stretch>
        </p:blipFill>
        <p:spPr>
          <a:xfrm>
            <a:off x="0" y="-3998"/>
            <a:ext cx="9144002" cy="51435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20" name="Google Shape;120;p18"/>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chemeClr val="bg2"/>
                </a:solidFill>
                <a:latin typeface="Raleway"/>
                <a:ea typeface="Raleway"/>
                <a:cs typeface="Raleway"/>
                <a:sym typeface="Raleway"/>
              </a:rPr>
              <a:t>Design </a:t>
            </a:r>
            <a:r>
              <a:rPr lang="en" sz="3000" b="1" dirty="0">
                <a:solidFill>
                  <a:schemeClr val="bg2"/>
                </a:solidFill>
                <a:latin typeface="Raleway"/>
                <a:ea typeface="Raleway"/>
                <a:cs typeface="Raleway"/>
                <a:sym typeface="Raleway"/>
              </a:rPr>
              <a:t>Specifications - </a:t>
            </a:r>
            <a:r>
              <a:rPr lang="en-GB" sz="3000" b="1" dirty="0">
                <a:solidFill>
                  <a:schemeClr val="bg2"/>
                </a:solidFill>
                <a:latin typeface="Raleway"/>
                <a:ea typeface="Raleway"/>
                <a:cs typeface="Raleway"/>
                <a:sym typeface="Raleway"/>
              </a:rPr>
              <a:t>Status</a:t>
            </a:r>
            <a:endParaRPr sz="3000" b="1" dirty="0">
              <a:solidFill>
                <a:schemeClr val="bg2"/>
              </a:solidFill>
              <a:latin typeface="Raleway"/>
              <a:ea typeface="Raleway"/>
              <a:cs typeface="Raleway"/>
              <a:sym typeface="Raleway"/>
            </a:endParaRPr>
          </a:p>
        </p:txBody>
      </p:sp>
      <p:sp>
        <p:nvSpPr>
          <p:cNvPr id="123" name="Google Shape;123;p18"/>
          <p:cNvSpPr txBox="1">
            <a:spLocks noGrp="1"/>
          </p:cNvSpPr>
          <p:nvPr>
            <p:ph type="body" idx="4294967295"/>
          </p:nvPr>
        </p:nvSpPr>
        <p:spPr>
          <a:xfrm>
            <a:off x="623250" y="1097571"/>
            <a:ext cx="3432900" cy="3619403"/>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rgbClr val="19C2C8"/>
              </a:buClr>
              <a:buSzPts val="1200"/>
              <a:buFont typeface="Raleway"/>
              <a:buChar char="➔"/>
            </a:pPr>
            <a:r>
              <a:rPr lang="en" sz="1200" b="1" dirty="0">
                <a:solidFill>
                  <a:srgbClr val="153A5E"/>
                </a:solidFill>
                <a:latin typeface="Raleway"/>
                <a:ea typeface="Raleway"/>
                <a:cs typeface="Raleway"/>
                <a:sym typeface="Raleway"/>
              </a:rPr>
              <a:t>Must</a:t>
            </a:r>
            <a:r>
              <a:rPr lang="en" sz="1400" b="1" dirty="0">
                <a:solidFill>
                  <a:schemeClr val="dk1"/>
                </a:solidFill>
                <a:latin typeface="Raleway"/>
                <a:ea typeface="Raleway"/>
                <a:cs typeface="Raleway"/>
                <a:sym typeface="Raleway"/>
              </a:rPr>
              <a:t>		</a:t>
            </a:r>
            <a:endParaRPr sz="1400" b="1" dirty="0">
              <a:solidFill>
                <a:schemeClr val="dk1"/>
              </a:solidFill>
              <a:latin typeface="Raleway"/>
              <a:ea typeface="Raleway"/>
              <a:cs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Allow users to</a:t>
            </a:r>
            <a:r>
              <a:rPr lang="en" sz="1400" b="1" dirty="0">
                <a:solidFill>
                  <a:schemeClr val="dk1"/>
                </a:solidFill>
                <a:latin typeface="Raleway"/>
                <a:ea typeface="Raleway"/>
                <a:cs typeface="Raleway"/>
                <a:sym typeface="Raleway"/>
              </a:rPr>
              <a:t> </a:t>
            </a:r>
            <a:r>
              <a:rPr lang="en" sz="1100" dirty="0">
                <a:latin typeface="Raleway"/>
                <a:ea typeface="Raleway"/>
                <a:cs typeface="Raleway"/>
                <a:sym typeface="Raleway"/>
              </a:rPr>
              <a:t>create an account</a:t>
            </a:r>
          </a:p>
          <a:p>
            <a:pPr marL="457200" lvl="0" indent="0" algn="l" rtl="0">
              <a:lnSpc>
                <a:spcPct val="100000"/>
              </a:lnSpc>
              <a:spcBef>
                <a:spcPts val="0"/>
              </a:spcBef>
              <a:spcAft>
                <a:spcPts val="0"/>
              </a:spcAft>
              <a:buNone/>
            </a:pPr>
            <a:endParaRPr sz="500" b="1" dirty="0">
              <a:solidFill>
                <a:schemeClr val="dk1"/>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 sz="1200" b="1" dirty="0">
                <a:solidFill>
                  <a:srgbClr val="153A5E"/>
                </a:solidFill>
                <a:latin typeface="Raleway"/>
                <a:sym typeface="Raleway"/>
              </a:rPr>
              <a:t>Must</a:t>
            </a:r>
            <a:endParaRPr sz="1200" b="1" dirty="0">
              <a:solidFill>
                <a:srgbClr val="153A5E"/>
              </a:solidFill>
              <a:latin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Allow account holders to create playlists</a:t>
            </a:r>
          </a:p>
          <a:p>
            <a:pPr marL="457200" lvl="0" indent="0" algn="l" rtl="0">
              <a:lnSpc>
                <a:spcPct val="100000"/>
              </a:lnSpc>
              <a:spcBef>
                <a:spcPts val="0"/>
              </a:spcBef>
              <a:spcAft>
                <a:spcPts val="0"/>
              </a:spcAft>
              <a:buNone/>
            </a:pPr>
            <a:endParaRPr sz="500" dirty="0">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 sz="1200" b="1" dirty="0">
                <a:solidFill>
                  <a:srgbClr val="153A5E"/>
                </a:solidFill>
                <a:latin typeface="Raleway"/>
                <a:sym typeface="Raleway"/>
              </a:rPr>
              <a:t>Must</a:t>
            </a:r>
            <a:br>
              <a:rPr lang="en" sz="1400" dirty="0">
                <a:latin typeface="Raleway"/>
                <a:ea typeface="Raleway"/>
                <a:cs typeface="Raleway"/>
                <a:sym typeface="Raleway"/>
              </a:rPr>
            </a:br>
            <a:r>
              <a:rPr lang="en" sz="1100" dirty="0">
                <a:latin typeface="Raleway"/>
                <a:ea typeface="Raleway"/>
                <a:cs typeface="Raleway"/>
                <a:sym typeface="Raleway"/>
              </a:rPr>
              <a:t>Allow users to rate/review others’ playlists</a:t>
            </a:r>
          </a:p>
          <a:p>
            <a:pPr marL="457200" lvl="0" indent="-304800" algn="l" rtl="0">
              <a:lnSpc>
                <a:spcPct val="100000"/>
              </a:lnSpc>
              <a:spcBef>
                <a:spcPts val="0"/>
              </a:spcBef>
              <a:spcAft>
                <a:spcPts val="0"/>
              </a:spcAft>
              <a:buClr>
                <a:schemeClr val="dk1"/>
              </a:buClr>
              <a:buSzPts val="1200"/>
              <a:buFont typeface="Raleway"/>
              <a:buChar char="➔"/>
            </a:pPr>
            <a:endParaRPr sz="500" dirty="0">
              <a:latin typeface="Raleway"/>
              <a:ea typeface="Raleway"/>
              <a:cs typeface="Raleway"/>
              <a:sym typeface="Raleway"/>
            </a:endParaRPr>
          </a:p>
          <a:p>
            <a:pPr marL="457200" lvl="0" indent="-298450" algn="l" rtl="0">
              <a:lnSpc>
                <a:spcPct val="100000"/>
              </a:lnSpc>
              <a:spcBef>
                <a:spcPts val="0"/>
              </a:spcBef>
              <a:spcAft>
                <a:spcPts val="0"/>
              </a:spcAft>
              <a:buClr>
                <a:srgbClr val="19C2C8"/>
              </a:buClr>
              <a:buSzPts val="1100"/>
              <a:buFont typeface="Raleway"/>
              <a:buChar char="➔"/>
            </a:pPr>
            <a:r>
              <a:rPr lang="en" sz="1200" b="1" dirty="0">
                <a:solidFill>
                  <a:srgbClr val="153A5E"/>
                </a:solidFill>
                <a:latin typeface="Raleway"/>
                <a:sym typeface="Raleway"/>
              </a:rPr>
              <a:t>Must</a:t>
            </a:r>
            <a:endParaRPr sz="1200" b="1" dirty="0">
              <a:solidFill>
                <a:srgbClr val="153A5E"/>
              </a:solidFill>
              <a:latin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Show users the top rated playlists within a certain time period</a:t>
            </a:r>
            <a:r>
              <a:rPr lang="en" sz="1400" b="1" dirty="0">
                <a:solidFill>
                  <a:schemeClr val="dk1"/>
                </a:solidFill>
                <a:latin typeface="Raleway"/>
                <a:ea typeface="Raleway"/>
                <a:cs typeface="Raleway"/>
                <a:sym typeface="Raleway"/>
              </a:rPr>
              <a:t>	</a:t>
            </a:r>
          </a:p>
          <a:p>
            <a:pPr marL="457200" lvl="0" indent="0" algn="l" rtl="0">
              <a:lnSpc>
                <a:spcPct val="100000"/>
              </a:lnSpc>
              <a:spcBef>
                <a:spcPts val="0"/>
              </a:spcBef>
              <a:spcAft>
                <a:spcPts val="0"/>
              </a:spcAft>
              <a:buNone/>
            </a:pPr>
            <a:endParaRPr sz="500" dirty="0">
              <a:latin typeface="Raleway"/>
              <a:ea typeface="Raleway"/>
              <a:cs typeface="Raleway"/>
              <a:sym typeface="Raleway"/>
            </a:endParaRPr>
          </a:p>
          <a:p>
            <a:pPr indent="-298450">
              <a:lnSpc>
                <a:spcPct val="100000"/>
              </a:lnSpc>
              <a:buClr>
                <a:srgbClr val="19C2C8"/>
              </a:buClr>
              <a:buSzPts val="1100"/>
              <a:buFont typeface="Raleway"/>
              <a:buChar char="➔"/>
            </a:pPr>
            <a:r>
              <a:rPr lang="en" sz="1200" b="1" dirty="0">
                <a:solidFill>
                  <a:srgbClr val="153A5E"/>
                </a:solidFill>
                <a:latin typeface="Raleway"/>
                <a:sym typeface="Raleway"/>
              </a:rPr>
              <a:t>Should</a:t>
            </a:r>
            <a:endParaRPr sz="1200" b="1" dirty="0">
              <a:solidFill>
                <a:srgbClr val="153A5E"/>
              </a:solidFill>
              <a:latin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Allow users to link to playlists/songs from streaming sources</a:t>
            </a:r>
          </a:p>
          <a:p>
            <a:pPr marL="457200" lvl="0" indent="0" algn="l" rtl="0">
              <a:lnSpc>
                <a:spcPct val="100000"/>
              </a:lnSpc>
              <a:spcBef>
                <a:spcPts val="0"/>
              </a:spcBef>
              <a:spcAft>
                <a:spcPts val="0"/>
              </a:spcAft>
              <a:buNone/>
            </a:pPr>
            <a:endParaRPr sz="500" dirty="0">
              <a:latin typeface="Raleway"/>
              <a:ea typeface="Raleway"/>
              <a:cs typeface="Raleway"/>
              <a:sym typeface="Raleway"/>
            </a:endParaRPr>
          </a:p>
          <a:p>
            <a:pPr lvl="0" indent="-298450">
              <a:lnSpc>
                <a:spcPct val="100000"/>
              </a:lnSpc>
              <a:buClr>
                <a:srgbClr val="19C2C8"/>
              </a:buClr>
              <a:buSzPts val="1100"/>
              <a:buFont typeface="Raleway"/>
              <a:buChar char="➔"/>
            </a:pPr>
            <a:r>
              <a:rPr lang="en" sz="1200" b="1" dirty="0">
                <a:solidFill>
                  <a:srgbClr val="153A5E"/>
                </a:solidFill>
                <a:latin typeface="Raleway"/>
                <a:sym typeface="Raleway"/>
              </a:rPr>
              <a:t>Should</a:t>
            </a:r>
            <a:endParaRPr sz="1200" b="1" dirty="0">
              <a:solidFill>
                <a:srgbClr val="153A5E"/>
              </a:solidFill>
              <a:latin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Allow account holders to apply tags to their playlists</a:t>
            </a:r>
            <a:endParaRPr sz="1100" dirty="0">
              <a:latin typeface="Raleway"/>
              <a:ea typeface="Raleway"/>
              <a:cs typeface="Raleway"/>
              <a:sym typeface="Raleway"/>
            </a:endParaRPr>
          </a:p>
          <a:p>
            <a:pPr marL="457200" lvl="0" indent="0" algn="l" rtl="0">
              <a:lnSpc>
                <a:spcPct val="100000"/>
              </a:lnSpc>
              <a:spcBef>
                <a:spcPts val="0"/>
              </a:spcBef>
              <a:spcAft>
                <a:spcPts val="0"/>
              </a:spcAft>
              <a:buNone/>
            </a:pPr>
            <a:endParaRPr sz="1200" b="1" dirty="0">
              <a:solidFill>
                <a:schemeClr val="dk1"/>
              </a:solidFill>
              <a:latin typeface="Raleway"/>
              <a:ea typeface="Raleway"/>
              <a:cs typeface="Raleway"/>
              <a:sym typeface="Raleway"/>
            </a:endParaRPr>
          </a:p>
        </p:txBody>
      </p:sp>
      <p:sp>
        <p:nvSpPr>
          <p:cNvPr id="126" name="Google Shape;126;p18"/>
          <p:cNvSpPr txBox="1">
            <a:spLocks noGrp="1"/>
          </p:cNvSpPr>
          <p:nvPr>
            <p:ph type="body" idx="4294967295"/>
          </p:nvPr>
        </p:nvSpPr>
        <p:spPr>
          <a:xfrm>
            <a:off x="4982850" y="1097571"/>
            <a:ext cx="3432900" cy="3619404"/>
          </a:xfrm>
          <a:prstGeom prst="rect">
            <a:avLst/>
          </a:prstGeom>
        </p:spPr>
        <p:txBody>
          <a:bodyPr spcFirstLastPara="1" wrap="square" lIns="91425" tIns="91425" rIns="91425" bIns="91425" anchor="t" anchorCtr="0">
            <a:noAutofit/>
          </a:bodyPr>
          <a:lstStyle/>
          <a:p>
            <a:pPr lvl="0" indent="-298450">
              <a:lnSpc>
                <a:spcPct val="100000"/>
              </a:lnSpc>
              <a:buClr>
                <a:srgbClr val="19C2C8"/>
              </a:buClr>
              <a:buSzPts val="1100"/>
              <a:buFont typeface="Raleway"/>
              <a:buChar char="➔"/>
            </a:pPr>
            <a:r>
              <a:rPr lang="en-GB" sz="1400" b="1" dirty="0">
                <a:solidFill>
                  <a:srgbClr val="153A5E"/>
                </a:solidFill>
                <a:latin typeface="Raleway"/>
                <a:ea typeface="Raleway"/>
                <a:cs typeface="Raleway"/>
                <a:sym typeface="Raleway"/>
              </a:rPr>
              <a:t>Should</a:t>
            </a:r>
          </a:p>
          <a:p>
            <a:pPr lvl="0" indent="0">
              <a:lnSpc>
                <a:spcPct val="100000"/>
              </a:lnSpc>
              <a:buNone/>
            </a:pPr>
            <a:r>
              <a:rPr lang="en-GB" sz="1200" dirty="0">
                <a:latin typeface="Raleway"/>
                <a:ea typeface="Raleway"/>
                <a:cs typeface="Raleway"/>
                <a:sym typeface="Raleway"/>
              </a:rPr>
              <a:t>Allow users to filter playlists by tags</a:t>
            </a:r>
          </a:p>
          <a:p>
            <a:pPr lvl="0" indent="0">
              <a:lnSpc>
                <a:spcPct val="100000"/>
              </a:lnSpc>
              <a:buNone/>
            </a:pPr>
            <a:endParaRPr lang="en-GB" sz="500" dirty="0">
              <a:latin typeface="Raleway"/>
              <a:ea typeface="Raleway"/>
              <a:cs typeface="Raleway"/>
              <a:sym typeface="Raleway"/>
            </a:endParaRPr>
          </a:p>
          <a:p>
            <a:pPr lvl="0" indent="-298450">
              <a:lnSpc>
                <a:spcPct val="100000"/>
              </a:lnSpc>
              <a:buClr>
                <a:srgbClr val="19C2C8"/>
              </a:buClr>
              <a:buSzPts val="1100"/>
              <a:buFont typeface="Raleway"/>
              <a:buChar char="➔"/>
            </a:pPr>
            <a:r>
              <a:rPr lang="en-GB" sz="1400" b="1" dirty="0">
                <a:solidFill>
                  <a:srgbClr val="153A5E"/>
                </a:solidFill>
                <a:latin typeface="Raleway"/>
                <a:ea typeface="Raleway"/>
                <a:cs typeface="Raleway"/>
                <a:sym typeface="Raleway"/>
              </a:rPr>
              <a:t>Should</a:t>
            </a:r>
          </a:p>
          <a:p>
            <a:pPr lvl="0" indent="0">
              <a:lnSpc>
                <a:spcPct val="100000"/>
              </a:lnSpc>
              <a:buNone/>
            </a:pPr>
            <a:r>
              <a:rPr lang="en-GB" sz="1200" dirty="0">
                <a:latin typeface="Raleway"/>
                <a:ea typeface="Raleway"/>
                <a:cs typeface="Raleway"/>
                <a:sym typeface="Raleway"/>
              </a:rPr>
              <a:t>Give account holders playlist recommendations based on playlists they </a:t>
            </a:r>
            <a:r>
              <a:rPr lang="en" sz="1200" dirty="0">
                <a:latin typeface="Raleway"/>
                <a:ea typeface="Raleway"/>
                <a:cs typeface="Raleway"/>
                <a:sym typeface="Raleway"/>
              </a:rPr>
              <a:t>have rated</a:t>
            </a:r>
            <a:endParaRPr lang="en-GB" sz="1200" dirty="0">
              <a:latin typeface="Raleway"/>
              <a:ea typeface="Raleway"/>
              <a:cs typeface="Raleway"/>
              <a:sym typeface="Raleway"/>
            </a:endParaRPr>
          </a:p>
          <a:p>
            <a:pPr lvl="0" indent="0">
              <a:lnSpc>
                <a:spcPct val="100000"/>
              </a:lnSpc>
              <a:buNone/>
            </a:pPr>
            <a:endParaRPr lang="en" sz="500" b="1" dirty="0">
              <a:solidFill>
                <a:schemeClr val="dk1"/>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 sz="1200" b="1" dirty="0">
                <a:solidFill>
                  <a:srgbClr val="153A5E"/>
                </a:solidFill>
                <a:latin typeface="Raleway"/>
                <a:ea typeface="Raleway"/>
                <a:cs typeface="Raleway"/>
                <a:sym typeface="Raleway"/>
              </a:rPr>
              <a:t>Could</a:t>
            </a:r>
            <a:r>
              <a:rPr lang="en" sz="1400" b="1" dirty="0">
                <a:solidFill>
                  <a:schemeClr val="dk1"/>
                </a:solidFill>
                <a:latin typeface="Raleway"/>
                <a:ea typeface="Raleway"/>
                <a:cs typeface="Raleway"/>
                <a:sym typeface="Raleway"/>
              </a:rPr>
              <a:t>	</a:t>
            </a:r>
          </a:p>
          <a:p>
            <a:pPr marL="152400" lvl="0" indent="0" algn="l" rtl="0">
              <a:lnSpc>
                <a:spcPct val="100000"/>
              </a:lnSpc>
              <a:spcBef>
                <a:spcPts val="0"/>
              </a:spcBef>
              <a:spcAft>
                <a:spcPts val="0"/>
              </a:spcAft>
              <a:buClr>
                <a:schemeClr val="dk1"/>
              </a:buClr>
              <a:buSzPts val="1200"/>
              <a:buNone/>
            </a:pPr>
            <a:r>
              <a:rPr lang="en" sz="1400" b="1" dirty="0">
                <a:solidFill>
                  <a:schemeClr val="dk1"/>
                </a:solidFill>
                <a:latin typeface="Raleway"/>
                <a:ea typeface="Raleway"/>
                <a:cs typeface="Raleway"/>
                <a:sym typeface="Raleway"/>
              </a:rPr>
              <a:t>       </a:t>
            </a:r>
            <a:r>
              <a:rPr lang="en" sz="1100" dirty="0">
                <a:latin typeface="Raleway"/>
                <a:ea typeface="Raleway"/>
                <a:cs typeface="Raleway"/>
                <a:sym typeface="Raleway"/>
              </a:rPr>
              <a:t>Allow users to login via </a:t>
            </a:r>
            <a:r>
              <a:rPr lang="en-GB" sz="1100" dirty="0">
                <a:latin typeface="Raleway"/>
                <a:ea typeface="Raleway"/>
                <a:cs typeface="Raleway"/>
                <a:sym typeface="Raleway"/>
              </a:rPr>
              <a:t>Spotify</a:t>
            </a:r>
            <a:r>
              <a:rPr lang="en-GB" sz="1100" baseline="30000" dirty="0">
                <a:latin typeface="Raleway"/>
                <a:ea typeface="Raleway"/>
                <a:cs typeface="Raleway"/>
                <a:sym typeface="Raleway"/>
              </a:rPr>
              <a:t>1</a:t>
            </a:r>
            <a:r>
              <a:rPr lang="en" sz="1100" dirty="0">
                <a:latin typeface="Raleway"/>
                <a:ea typeface="Raleway"/>
                <a:cs typeface="Raleway"/>
                <a:sym typeface="Raleway"/>
              </a:rPr>
              <a:t>/Twitter</a:t>
            </a:r>
            <a:r>
              <a:rPr lang="en" sz="1100" baseline="30000" dirty="0">
                <a:latin typeface="Raleway"/>
                <a:ea typeface="Raleway"/>
                <a:cs typeface="Raleway"/>
                <a:sym typeface="Raleway"/>
              </a:rPr>
              <a:t>2</a:t>
            </a:r>
          </a:p>
          <a:p>
            <a:pPr marL="152400" lvl="0" indent="0" algn="l" rtl="0">
              <a:lnSpc>
                <a:spcPct val="100000"/>
              </a:lnSpc>
              <a:spcBef>
                <a:spcPts val="0"/>
              </a:spcBef>
              <a:spcAft>
                <a:spcPts val="0"/>
              </a:spcAft>
              <a:buClr>
                <a:schemeClr val="dk1"/>
              </a:buClr>
              <a:buSzPts val="1200"/>
              <a:buNone/>
            </a:pPr>
            <a:r>
              <a:rPr lang="en" sz="1100" baseline="30000" dirty="0">
                <a:latin typeface="Raleway"/>
                <a:ea typeface="Raleway"/>
                <a:cs typeface="Raleway"/>
                <a:sym typeface="Raleway"/>
              </a:rPr>
              <a:t>            </a:t>
            </a:r>
            <a:r>
              <a:rPr lang="en" sz="1100" dirty="0">
                <a:latin typeface="Raleway"/>
                <a:ea typeface="Raleway"/>
                <a:cs typeface="Raleway"/>
                <a:sym typeface="Raleway"/>
              </a:rPr>
              <a:t>(</a:t>
            </a:r>
            <a:r>
              <a:rPr lang="en-GB" sz="1100" dirty="0">
                <a:latin typeface="Raleway"/>
                <a:ea typeface="Raleway"/>
                <a:cs typeface="Raleway"/>
                <a:sym typeface="Raleway"/>
              </a:rPr>
              <a:t>also added GitHub</a:t>
            </a:r>
            <a:r>
              <a:rPr lang="en-GB" sz="1100" baseline="30000" dirty="0">
                <a:latin typeface="Raleway"/>
                <a:ea typeface="Raleway"/>
                <a:cs typeface="Raleway"/>
                <a:sym typeface="Raleway"/>
              </a:rPr>
              <a:t>3</a:t>
            </a:r>
            <a:r>
              <a:rPr lang="en-GB" sz="1100" dirty="0">
                <a:latin typeface="Raleway"/>
                <a:ea typeface="Raleway"/>
                <a:cs typeface="Raleway"/>
                <a:sym typeface="Raleway"/>
              </a:rPr>
              <a:t> login)</a:t>
            </a:r>
            <a:endParaRPr lang="en" sz="1100" baseline="30000" dirty="0">
              <a:latin typeface="Raleway"/>
              <a:ea typeface="Raleway"/>
              <a:cs typeface="Raleway"/>
              <a:sym typeface="Raleway"/>
            </a:endParaRPr>
          </a:p>
          <a:p>
            <a:pPr marL="457200" lvl="0" indent="-304800" algn="l" rtl="0">
              <a:lnSpc>
                <a:spcPct val="100000"/>
              </a:lnSpc>
              <a:spcBef>
                <a:spcPts val="0"/>
              </a:spcBef>
              <a:spcAft>
                <a:spcPts val="0"/>
              </a:spcAft>
              <a:buClr>
                <a:schemeClr val="dk1"/>
              </a:buClr>
              <a:buSzPts val="1200"/>
              <a:buFont typeface="Raleway"/>
              <a:buChar char="➔"/>
            </a:pPr>
            <a:endParaRPr lang="en" sz="500" b="1" dirty="0">
              <a:solidFill>
                <a:schemeClr val="dk1"/>
              </a:solidFill>
              <a:latin typeface="Raleway"/>
              <a:ea typeface="Raleway"/>
              <a:cs typeface="Raleway"/>
              <a:sym typeface="Raleway"/>
            </a:endParaRPr>
          </a:p>
          <a:p>
            <a:pPr marL="457200" lvl="0" indent="-304800" algn="l" rtl="0">
              <a:lnSpc>
                <a:spcPct val="100000"/>
              </a:lnSpc>
              <a:spcBef>
                <a:spcPts val="0"/>
              </a:spcBef>
              <a:spcAft>
                <a:spcPts val="0"/>
              </a:spcAft>
              <a:buClr>
                <a:schemeClr val="dk1"/>
              </a:buClr>
              <a:buSzPts val="1200"/>
              <a:buFont typeface="Raleway"/>
              <a:buChar char="➔"/>
            </a:pPr>
            <a:r>
              <a:rPr lang="en" sz="1200" b="1" dirty="0">
                <a:solidFill>
                  <a:schemeClr val="dk1"/>
                </a:solidFill>
                <a:latin typeface="Raleway"/>
                <a:ea typeface="Raleway"/>
                <a:cs typeface="Raleway"/>
                <a:sym typeface="Raleway"/>
              </a:rPr>
              <a:t>Could</a:t>
            </a:r>
            <a:endParaRPr sz="1200" b="1" dirty="0">
              <a:solidFill>
                <a:schemeClr val="dk1"/>
              </a:solidFill>
              <a:latin typeface="Raleway"/>
              <a:ea typeface="Raleway"/>
              <a:cs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Allow users to follow other users</a:t>
            </a:r>
          </a:p>
          <a:p>
            <a:pPr marL="457200" lvl="0" indent="0" algn="l" rtl="0">
              <a:lnSpc>
                <a:spcPct val="100000"/>
              </a:lnSpc>
              <a:spcBef>
                <a:spcPts val="0"/>
              </a:spcBef>
              <a:spcAft>
                <a:spcPts val="0"/>
              </a:spcAft>
              <a:buNone/>
            </a:pPr>
            <a:endParaRPr sz="500" b="1" dirty="0">
              <a:solidFill>
                <a:schemeClr val="dk1"/>
              </a:solidFill>
              <a:latin typeface="Raleway"/>
              <a:ea typeface="Raleway"/>
              <a:cs typeface="Raleway"/>
              <a:sym typeface="Raleway"/>
            </a:endParaRPr>
          </a:p>
          <a:p>
            <a:pPr marL="457200" lvl="0" indent="-317500" algn="l" rtl="0">
              <a:lnSpc>
                <a:spcPct val="100000"/>
              </a:lnSpc>
              <a:spcBef>
                <a:spcPts val="0"/>
              </a:spcBef>
              <a:spcAft>
                <a:spcPts val="0"/>
              </a:spcAft>
              <a:buClr>
                <a:schemeClr val="dk1"/>
              </a:buClr>
              <a:buSzPts val="1400"/>
              <a:buFont typeface="Raleway"/>
              <a:buChar char="➔"/>
            </a:pPr>
            <a:r>
              <a:rPr lang="en" sz="1200" b="1" dirty="0">
                <a:solidFill>
                  <a:schemeClr val="dk1"/>
                </a:solidFill>
                <a:latin typeface="Raleway"/>
                <a:ea typeface="Raleway"/>
                <a:cs typeface="Raleway"/>
                <a:sym typeface="Raleway"/>
              </a:rPr>
              <a:t>Could</a:t>
            </a:r>
            <a:endParaRPr sz="1200" b="1" dirty="0">
              <a:solidFill>
                <a:schemeClr val="dk1"/>
              </a:solidFill>
              <a:latin typeface="Raleway"/>
              <a:ea typeface="Raleway"/>
              <a:cs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Introduce a multi-attribute rating system, so users can rate playlists on separate, distinct criteria, e.g. ‘replayability’</a:t>
            </a:r>
            <a:endParaRPr sz="1200" b="1" dirty="0">
              <a:solidFill>
                <a:schemeClr val="dk1"/>
              </a:solidFill>
              <a:latin typeface="Raleway"/>
              <a:ea typeface="Raleway"/>
              <a:cs typeface="Raleway"/>
              <a:sym typeface="Raleway"/>
            </a:endParaRPr>
          </a:p>
          <a:p>
            <a:pPr marL="457200" lvl="0" indent="0" algn="l" rtl="0">
              <a:lnSpc>
                <a:spcPct val="100000"/>
              </a:lnSpc>
              <a:spcBef>
                <a:spcPts val="0"/>
              </a:spcBef>
              <a:spcAft>
                <a:spcPts val="0"/>
              </a:spcAft>
              <a:buNone/>
            </a:pPr>
            <a:endParaRPr sz="1200" b="1" dirty="0">
              <a:solidFill>
                <a:schemeClr val="dk1"/>
              </a:solidFill>
              <a:latin typeface="Raleway"/>
              <a:ea typeface="Raleway"/>
              <a:cs typeface="Raleway"/>
              <a:sym typeface="Raleway"/>
            </a:endParaRPr>
          </a:p>
        </p:txBody>
      </p:sp>
      <p:sp>
        <p:nvSpPr>
          <p:cNvPr id="127" name="Google Shape;127;p18"/>
          <p:cNvSpPr txBox="1"/>
          <p:nvPr/>
        </p:nvSpPr>
        <p:spPr>
          <a:xfrm>
            <a:off x="-4090" y="4805100"/>
            <a:ext cx="3906600" cy="33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aseline="30000" dirty="0">
                <a:solidFill>
                  <a:schemeClr val="lt2"/>
                </a:solidFill>
                <a:latin typeface="Raleway"/>
                <a:ea typeface="Raleway"/>
                <a:cs typeface="Raleway"/>
                <a:sym typeface="Raleway"/>
              </a:rPr>
              <a:t>1 </a:t>
            </a:r>
            <a:r>
              <a:rPr lang="en-GB" sz="1100" dirty="0">
                <a:solidFill>
                  <a:schemeClr val="lt2"/>
                </a:solidFill>
                <a:latin typeface="Raleway"/>
                <a:ea typeface="Raleway"/>
                <a:cs typeface="Raleway"/>
                <a:sym typeface="Raleway"/>
              </a:rPr>
              <a:t>Spotify</a:t>
            </a:r>
            <a:r>
              <a:rPr lang="en" sz="1100" dirty="0">
                <a:solidFill>
                  <a:schemeClr val="lt2"/>
                </a:solidFill>
                <a:latin typeface="Raleway"/>
                <a:ea typeface="Raleway"/>
                <a:cs typeface="Raleway"/>
                <a:sym typeface="Raleway"/>
              </a:rPr>
              <a:t>. (2020).</a:t>
            </a:r>
            <a:r>
              <a:rPr lang="en" sz="1100" dirty="0">
                <a:latin typeface="Raleway"/>
                <a:ea typeface="Raleway"/>
                <a:cs typeface="Raleway"/>
                <a:sym typeface="Raleway"/>
              </a:rPr>
              <a:t> </a:t>
            </a:r>
            <a:r>
              <a:rPr lang="en" sz="1100" dirty="0">
                <a:solidFill>
                  <a:schemeClr val="hlink"/>
                </a:solidFill>
                <a:uFill>
                  <a:noFill/>
                </a:uFill>
                <a:latin typeface="Raleway"/>
                <a:ea typeface="Raleway"/>
                <a:cs typeface="Raleway"/>
                <a:sym typeface="Raleway"/>
                <a:hlinkClick r:id="rId5"/>
              </a:rPr>
              <a:t>https://www.</a:t>
            </a:r>
            <a:r>
              <a:rPr lang="en-GB" sz="1100" dirty="0" err="1">
                <a:solidFill>
                  <a:schemeClr val="hlink"/>
                </a:solidFill>
                <a:uFill>
                  <a:noFill/>
                </a:uFill>
                <a:latin typeface="Raleway"/>
                <a:ea typeface="Raleway"/>
                <a:cs typeface="Raleway"/>
                <a:sym typeface="Raleway"/>
                <a:hlinkClick r:id="rId5"/>
              </a:rPr>
              <a:t>spotify</a:t>
            </a:r>
            <a:r>
              <a:rPr lang="en" sz="1100" dirty="0">
                <a:solidFill>
                  <a:schemeClr val="hlink"/>
                </a:solidFill>
                <a:uFill>
                  <a:noFill/>
                </a:uFill>
                <a:latin typeface="Raleway"/>
                <a:ea typeface="Raleway"/>
                <a:cs typeface="Raleway"/>
                <a:sym typeface="Raleway"/>
                <a:hlinkClick r:id="rId5"/>
              </a:rPr>
              <a:t>.com/</a:t>
            </a:r>
            <a:endParaRPr sz="1100" dirty="0">
              <a:latin typeface="Raleway"/>
              <a:ea typeface="Raleway"/>
              <a:cs typeface="Raleway"/>
              <a:sym typeface="Raleway"/>
            </a:endParaRPr>
          </a:p>
        </p:txBody>
      </p:sp>
      <p:sp>
        <p:nvSpPr>
          <p:cNvPr id="128" name="Google Shape;128;p18"/>
          <p:cNvSpPr txBox="1"/>
          <p:nvPr/>
        </p:nvSpPr>
        <p:spPr>
          <a:xfrm>
            <a:off x="2940075" y="4800603"/>
            <a:ext cx="3527100" cy="33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aseline="30000" dirty="0">
                <a:solidFill>
                  <a:schemeClr val="lt2"/>
                </a:solidFill>
                <a:latin typeface="Raleway"/>
                <a:ea typeface="Raleway"/>
                <a:cs typeface="Raleway"/>
                <a:sym typeface="Raleway"/>
              </a:rPr>
              <a:t>2 </a:t>
            </a:r>
            <a:r>
              <a:rPr lang="en" sz="1100" dirty="0">
                <a:solidFill>
                  <a:schemeClr val="lt2"/>
                </a:solidFill>
                <a:latin typeface="Raleway"/>
                <a:ea typeface="Raleway"/>
                <a:cs typeface="Raleway"/>
                <a:sym typeface="Raleway"/>
              </a:rPr>
              <a:t>Twitter. (2020).</a:t>
            </a:r>
            <a:r>
              <a:rPr lang="en" sz="1100" dirty="0">
                <a:latin typeface="Raleway"/>
                <a:ea typeface="Raleway"/>
                <a:cs typeface="Raleway"/>
                <a:sym typeface="Raleway"/>
              </a:rPr>
              <a:t> </a:t>
            </a:r>
            <a:r>
              <a:rPr lang="en" sz="1100" dirty="0">
                <a:solidFill>
                  <a:schemeClr val="hlink"/>
                </a:solidFill>
                <a:uFill>
                  <a:noFill/>
                </a:uFill>
                <a:latin typeface="Raleway"/>
                <a:ea typeface="Raleway"/>
                <a:cs typeface="Raleway"/>
                <a:sym typeface="Raleway"/>
                <a:hlinkClick r:id="rId6"/>
              </a:rPr>
              <a:t>https://about.twitter.com/</a:t>
            </a:r>
            <a:endParaRPr sz="1100" dirty="0">
              <a:latin typeface="Raleway"/>
              <a:ea typeface="Raleway"/>
              <a:cs typeface="Raleway"/>
              <a:sym typeface="Raleway"/>
            </a:endParaRPr>
          </a:p>
        </p:txBody>
      </p:sp>
      <p:pic>
        <p:nvPicPr>
          <p:cNvPr id="3" name="Graphic 2" descr="Checkmark">
            <a:extLst>
              <a:ext uri="{FF2B5EF4-FFF2-40B4-BE49-F238E27FC236}">
                <a16:creationId xmlns:a16="http://schemas.microsoft.com/office/drawing/2014/main" id="{D3FCA1EB-07AA-446C-BFB9-A61E73502AF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646815" y="1135485"/>
            <a:ext cx="306485" cy="306485"/>
          </a:xfrm>
          <a:prstGeom prst="rect">
            <a:avLst/>
          </a:prstGeom>
        </p:spPr>
      </p:pic>
      <p:pic>
        <p:nvPicPr>
          <p:cNvPr id="13" name="Graphic 12" descr="Checkmark">
            <a:extLst>
              <a:ext uri="{FF2B5EF4-FFF2-40B4-BE49-F238E27FC236}">
                <a16:creationId xmlns:a16="http://schemas.microsoft.com/office/drawing/2014/main" id="{2A464532-9CB2-40A9-8509-4687DE66E24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646815" y="1624584"/>
            <a:ext cx="306485" cy="306485"/>
          </a:xfrm>
          <a:prstGeom prst="rect">
            <a:avLst/>
          </a:prstGeom>
        </p:spPr>
      </p:pic>
      <p:pic>
        <p:nvPicPr>
          <p:cNvPr id="14" name="Graphic 13" descr="Checkmark">
            <a:extLst>
              <a:ext uri="{FF2B5EF4-FFF2-40B4-BE49-F238E27FC236}">
                <a16:creationId xmlns:a16="http://schemas.microsoft.com/office/drawing/2014/main" id="{B9B7B47B-BA44-494F-BB7D-AC4B69EBA95F}"/>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646815" y="2034027"/>
            <a:ext cx="306485" cy="306485"/>
          </a:xfrm>
          <a:prstGeom prst="rect">
            <a:avLst/>
          </a:prstGeom>
        </p:spPr>
      </p:pic>
      <p:pic>
        <p:nvPicPr>
          <p:cNvPr id="15" name="Graphic 14" descr="Checkmark">
            <a:extLst>
              <a:ext uri="{FF2B5EF4-FFF2-40B4-BE49-F238E27FC236}">
                <a16:creationId xmlns:a16="http://schemas.microsoft.com/office/drawing/2014/main" id="{FCC63090-6C3E-4CE5-9DDD-AAA44823DFB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642727" y="2460983"/>
            <a:ext cx="306485" cy="306485"/>
          </a:xfrm>
          <a:prstGeom prst="rect">
            <a:avLst/>
          </a:prstGeom>
        </p:spPr>
      </p:pic>
      <p:pic>
        <p:nvPicPr>
          <p:cNvPr id="16" name="Graphic 15" descr="Checkmark">
            <a:extLst>
              <a:ext uri="{FF2B5EF4-FFF2-40B4-BE49-F238E27FC236}">
                <a16:creationId xmlns:a16="http://schemas.microsoft.com/office/drawing/2014/main" id="{D741226D-D6A9-4361-A776-C304C05B9DF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795969" y="3103324"/>
            <a:ext cx="306485" cy="306485"/>
          </a:xfrm>
          <a:prstGeom prst="rect">
            <a:avLst/>
          </a:prstGeom>
        </p:spPr>
      </p:pic>
      <p:pic>
        <p:nvPicPr>
          <p:cNvPr id="17" name="Graphic 16" descr="Checkmark">
            <a:extLst>
              <a:ext uri="{FF2B5EF4-FFF2-40B4-BE49-F238E27FC236}">
                <a16:creationId xmlns:a16="http://schemas.microsoft.com/office/drawing/2014/main" id="{7AA7C548-E8F7-4D5B-BD00-BB1FCCFE62A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795968" y="3704136"/>
            <a:ext cx="306485" cy="306485"/>
          </a:xfrm>
          <a:prstGeom prst="rect">
            <a:avLst/>
          </a:prstGeom>
        </p:spPr>
      </p:pic>
      <p:pic>
        <p:nvPicPr>
          <p:cNvPr id="18" name="Graphic 17" descr="Checkmark">
            <a:extLst>
              <a:ext uri="{FF2B5EF4-FFF2-40B4-BE49-F238E27FC236}">
                <a16:creationId xmlns:a16="http://schemas.microsoft.com/office/drawing/2014/main" id="{155747BA-8A69-46BE-B333-670CCF91D03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217948" y="1118468"/>
            <a:ext cx="306485" cy="306485"/>
          </a:xfrm>
          <a:prstGeom prst="rect">
            <a:avLst/>
          </a:prstGeom>
        </p:spPr>
      </p:pic>
      <p:pic>
        <p:nvPicPr>
          <p:cNvPr id="19" name="Graphic 18" descr="Checkmark">
            <a:extLst>
              <a:ext uri="{FF2B5EF4-FFF2-40B4-BE49-F238E27FC236}">
                <a16:creationId xmlns:a16="http://schemas.microsoft.com/office/drawing/2014/main" id="{A83F1FB6-5CC6-42A1-BC8C-7980AD35D01F}"/>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217948" y="1605409"/>
            <a:ext cx="306485" cy="306485"/>
          </a:xfrm>
          <a:prstGeom prst="rect">
            <a:avLst/>
          </a:prstGeom>
        </p:spPr>
      </p:pic>
      <p:sp>
        <p:nvSpPr>
          <p:cNvPr id="4" name="Rectangle 3">
            <a:extLst>
              <a:ext uri="{FF2B5EF4-FFF2-40B4-BE49-F238E27FC236}">
                <a16:creationId xmlns:a16="http://schemas.microsoft.com/office/drawing/2014/main" id="{B01D4F91-F62A-4904-B014-95A9672C492F}"/>
              </a:ext>
            </a:extLst>
          </p:cNvPr>
          <p:cNvSpPr/>
          <p:nvPr/>
        </p:nvSpPr>
        <p:spPr>
          <a:xfrm>
            <a:off x="5073890" y="3150568"/>
            <a:ext cx="3250819" cy="1178545"/>
          </a:xfrm>
          <a:prstGeom prst="rect">
            <a:avLst/>
          </a:prstGeom>
          <a:solidFill>
            <a:srgbClr val="FF0000">
              <a:alpha val="14902"/>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0" name="Graphic 19" descr="Checkmark">
            <a:extLst>
              <a:ext uri="{FF2B5EF4-FFF2-40B4-BE49-F238E27FC236}">
                <a16:creationId xmlns:a16="http://schemas.microsoft.com/office/drawing/2014/main" id="{FF7706D1-768D-4CBC-B252-1F035B219C0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064705" y="2426312"/>
            <a:ext cx="306485" cy="306485"/>
          </a:xfrm>
          <a:prstGeom prst="rect">
            <a:avLst/>
          </a:prstGeom>
        </p:spPr>
      </p:pic>
      <p:sp>
        <p:nvSpPr>
          <p:cNvPr id="21" name="Google Shape;128;p18">
            <a:extLst>
              <a:ext uri="{FF2B5EF4-FFF2-40B4-BE49-F238E27FC236}">
                <a16:creationId xmlns:a16="http://schemas.microsoft.com/office/drawing/2014/main" id="{99077291-62BA-4249-8E5B-7D4910142778}"/>
              </a:ext>
            </a:extLst>
          </p:cNvPr>
          <p:cNvSpPr txBox="1"/>
          <p:nvPr/>
        </p:nvSpPr>
        <p:spPr>
          <a:xfrm>
            <a:off x="5880150" y="4802224"/>
            <a:ext cx="3527100" cy="33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aseline="30000" dirty="0">
                <a:solidFill>
                  <a:schemeClr val="lt2"/>
                </a:solidFill>
                <a:latin typeface="Raleway"/>
                <a:ea typeface="Raleway"/>
                <a:cs typeface="Raleway"/>
                <a:sym typeface="Raleway"/>
              </a:rPr>
              <a:t>3</a:t>
            </a:r>
            <a:r>
              <a:rPr lang="en" sz="1200" dirty="0">
                <a:solidFill>
                  <a:schemeClr val="lt2"/>
                </a:solidFill>
                <a:latin typeface="Raleway"/>
                <a:ea typeface="Raleway"/>
                <a:cs typeface="Raleway"/>
                <a:sym typeface="Raleway"/>
              </a:rPr>
              <a:t>Github. (2020).</a:t>
            </a:r>
            <a:r>
              <a:rPr lang="en" sz="1200" dirty="0">
                <a:latin typeface="Raleway"/>
                <a:ea typeface="Raleway"/>
                <a:cs typeface="Raleway"/>
                <a:sym typeface="Raleway"/>
              </a:rPr>
              <a:t> </a:t>
            </a:r>
            <a:r>
              <a:rPr lang="en" sz="1200" dirty="0">
                <a:solidFill>
                  <a:schemeClr val="hlink"/>
                </a:solidFill>
                <a:uFill>
                  <a:noFill/>
                </a:uFill>
                <a:latin typeface="Raleway"/>
                <a:ea typeface="Raleway"/>
                <a:cs typeface="Raleway"/>
                <a:sym typeface="Raleway"/>
                <a:hlinkClick r:id="rId6"/>
              </a:rPr>
              <a:t>https://</a:t>
            </a:r>
            <a:r>
              <a:rPr lang="en-GB" sz="1200" dirty="0" err="1">
                <a:solidFill>
                  <a:schemeClr val="hlink"/>
                </a:solidFill>
                <a:uFill>
                  <a:noFill/>
                </a:uFill>
                <a:latin typeface="Raleway"/>
                <a:ea typeface="Raleway"/>
                <a:cs typeface="Raleway"/>
                <a:sym typeface="Raleway"/>
                <a:hlinkClick r:id="rId6"/>
              </a:rPr>
              <a:t>github</a:t>
            </a:r>
            <a:r>
              <a:rPr lang="en" sz="1200" dirty="0">
                <a:solidFill>
                  <a:schemeClr val="hlink"/>
                </a:solidFill>
                <a:uFill>
                  <a:noFill/>
                </a:uFill>
                <a:latin typeface="Raleway"/>
                <a:ea typeface="Raleway"/>
                <a:cs typeface="Raleway"/>
                <a:sym typeface="Raleway"/>
                <a:hlinkClick r:id="rId6"/>
              </a:rPr>
              <a:t>.com/</a:t>
            </a:r>
            <a:endParaRPr sz="1200" dirty="0">
              <a:latin typeface="Raleway"/>
              <a:ea typeface="Raleway"/>
              <a:cs typeface="Raleway"/>
              <a:sym typeface="Raleway"/>
            </a:endParaRPr>
          </a:p>
        </p:txBody>
      </p:sp>
      <p:sp>
        <p:nvSpPr>
          <p:cNvPr id="23" name="Google Shape;128;p18">
            <a:extLst>
              <a:ext uri="{FF2B5EF4-FFF2-40B4-BE49-F238E27FC236}">
                <a16:creationId xmlns:a16="http://schemas.microsoft.com/office/drawing/2014/main" id="{8991F580-8D79-4A73-B1E3-6F9596241661}"/>
              </a:ext>
            </a:extLst>
          </p:cNvPr>
          <p:cNvSpPr txBox="1"/>
          <p:nvPr/>
        </p:nvSpPr>
        <p:spPr>
          <a:xfrm>
            <a:off x="5073890" y="4304082"/>
            <a:ext cx="3250819" cy="33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50" dirty="0">
                <a:latin typeface="Raleway"/>
                <a:ea typeface="Raleway"/>
                <a:cs typeface="Raleway"/>
                <a:sym typeface="Raleway"/>
              </a:rPr>
              <a:t>*Deemed unnecessary as rating system is sufficient to allow user visibility already.</a:t>
            </a:r>
            <a:endParaRPr sz="1200" dirty="0">
              <a:latin typeface="Raleway"/>
              <a:ea typeface="Raleway"/>
              <a:cs typeface="Raleway"/>
              <a:sym typeface="Raleway"/>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20" name="Google Shape;120;p18"/>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Future Expansion</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8472488" cy="3619403"/>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rgbClr val="19C2C8"/>
              </a:buClr>
              <a:buSzPts val="1200"/>
              <a:buFont typeface="Raleway"/>
              <a:buChar char="➔"/>
            </a:pPr>
            <a:r>
              <a:rPr lang="en-GB" sz="1400" b="1" dirty="0">
                <a:solidFill>
                  <a:srgbClr val="153A5E"/>
                </a:solidFill>
                <a:latin typeface="Raleway"/>
                <a:ea typeface="Raleway"/>
                <a:cs typeface="Raleway"/>
                <a:sym typeface="Raleway"/>
              </a:rPr>
              <a:t>Request:</a:t>
            </a:r>
            <a:r>
              <a:rPr lang="en-GB" sz="1400" b="1" dirty="0">
                <a:solidFill>
                  <a:schemeClr val="dk1"/>
                </a:solidFill>
                <a:latin typeface="Raleway"/>
                <a:ea typeface="Raleway"/>
                <a:cs typeface="Raleway"/>
                <a:sym typeface="Raleway"/>
              </a:rPr>
              <a:t> </a:t>
            </a:r>
            <a:r>
              <a:rPr lang="en" sz="1400" b="1" dirty="0">
                <a:solidFill>
                  <a:schemeClr val="bg2"/>
                </a:solidFill>
                <a:latin typeface="Raleway"/>
                <a:ea typeface="Raleway"/>
                <a:cs typeface="Raleway"/>
                <a:sym typeface="Raleway"/>
              </a:rPr>
              <a:t>“</a:t>
            </a:r>
            <a:r>
              <a:rPr lang="en-GB" sz="1400" b="1" dirty="0">
                <a:solidFill>
                  <a:schemeClr val="bg2"/>
                </a:solidFill>
                <a:latin typeface="Raleway"/>
                <a:ea typeface="Raleway"/>
                <a:cs typeface="Raleway"/>
                <a:sym typeface="Raleway"/>
              </a:rPr>
              <a:t>These playlists are great, but I love live music! When are these bands playing?</a:t>
            </a:r>
          </a:p>
          <a:p>
            <a:pPr marL="152400" lvl="0" indent="0" algn="l" rtl="0">
              <a:lnSpc>
                <a:spcPct val="100000"/>
              </a:lnSpc>
              <a:spcBef>
                <a:spcPts val="0"/>
              </a:spcBef>
              <a:spcAft>
                <a:spcPts val="0"/>
              </a:spcAft>
              <a:buClr>
                <a:schemeClr val="dk1"/>
              </a:buClr>
              <a:buSzPts val="1200"/>
              <a:buNone/>
            </a:pPr>
            <a:r>
              <a:rPr lang="en-GB" sz="1400" b="1" dirty="0">
                <a:solidFill>
                  <a:schemeClr val="dk1"/>
                </a:solidFill>
                <a:latin typeface="Raleway"/>
                <a:ea typeface="Raleway"/>
                <a:cs typeface="Raleway"/>
                <a:sym typeface="Raleway"/>
              </a:rPr>
              <a:t>       </a:t>
            </a:r>
            <a:r>
              <a:rPr lang="en-GB" sz="1400" b="1" dirty="0">
                <a:solidFill>
                  <a:srgbClr val="153A5E"/>
                </a:solidFill>
                <a:latin typeface="Raleway"/>
                <a:ea typeface="Raleway"/>
                <a:cs typeface="Raleway"/>
                <a:sym typeface="Raleway"/>
              </a:rPr>
              <a:t>Solution:</a:t>
            </a:r>
            <a:r>
              <a:rPr lang="en-GB" sz="1400" b="1" dirty="0">
                <a:solidFill>
                  <a:schemeClr val="dk1"/>
                </a:solidFill>
                <a:latin typeface="Raleway"/>
                <a:ea typeface="Raleway"/>
                <a:cs typeface="Raleway"/>
                <a:sym typeface="Raleway"/>
              </a:rPr>
              <a:t> </a:t>
            </a:r>
          </a:p>
          <a:p>
            <a:pPr marL="152400" lvl="0" indent="0" algn="l" rtl="0">
              <a:lnSpc>
                <a:spcPct val="100000"/>
              </a:lnSpc>
              <a:spcBef>
                <a:spcPts val="0"/>
              </a:spcBef>
              <a:spcAft>
                <a:spcPts val="0"/>
              </a:spcAft>
              <a:buClr>
                <a:schemeClr val="dk1"/>
              </a:buClr>
              <a:buSzPts val="1200"/>
              <a:buNone/>
            </a:pPr>
            <a:r>
              <a:rPr lang="en-GB" sz="1400" b="1" dirty="0">
                <a:solidFill>
                  <a:schemeClr val="dk1"/>
                </a:solidFill>
                <a:latin typeface="Raleway"/>
                <a:ea typeface="Raleway"/>
                <a:cs typeface="Raleway"/>
                <a:sym typeface="Raleway"/>
              </a:rPr>
              <a:t>	</a:t>
            </a:r>
            <a:r>
              <a:rPr lang="en-GB" sz="1400" b="1" dirty="0">
                <a:solidFill>
                  <a:srgbClr val="153A5E"/>
                </a:solidFill>
                <a:latin typeface="Raleway"/>
                <a:ea typeface="Raleway"/>
                <a:cs typeface="Raleway"/>
                <a:sym typeface="Raleway"/>
              </a:rPr>
              <a:t>Part 1)</a:t>
            </a:r>
            <a:r>
              <a:rPr lang="en-GB" sz="1400" b="1" dirty="0">
                <a:solidFill>
                  <a:schemeClr val="dk1"/>
                </a:solidFill>
                <a:latin typeface="Raleway"/>
                <a:ea typeface="Raleway"/>
                <a:cs typeface="Raleway"/>
                <a:sym typeface="Raleway"/>
              </a:rPr>
              <a:t> </a:t>
            </a:r>
            <a:r>
              <a:rPr lang="en-GB" sz="1200" dirty="0">
                <a:solidFill>
                  <a:schemeClr val="bg2"/>
                </a:solidFill>
                <a:latin typeface="Raleway"/>
                <a:ea typeface="Raleway"/>
                <a:cs typeface="Raleway"/>
                <a:sym typeface="Raleway"/>
              </a:rPr>
              <a:t>Expand the role of Artists in the application, create Artist pages.</a:t>
            </a:r>
            <a:endParaRPr lang="en-GB" sz="1200" dirty="0">
              <a:solidFill>
                <a:schemeClr val="dk1"/>
              </a:solidFill>
              <a:latin typeface="Raleway"/>
              <a:ea typeface="Raleway"/>
              <a:cs typeface="Raleway"/>
              <a:sym typeface="Raleway"/>
            </a:endParaRPr>
          </a:p>
          <a:p>
            <a:pPr marL="152400" lvl="0" indent="0" algn="l" rtl="0">
              <a:lnSpc>
                <a:spcPct val="100000"/>
              </a:lnSpc>
              <a:spcBef>
                <a:spcPts val="0"/>
              </a:spcBef>
              <a:spcAft>
                <a:spcPts val="0"/>
              </a:spcAft>
              <a:buClr>
                <a:schemeClr val="dk1"/>
              </a:buClr>
              <a:buSzPts val="1200"/>
              <a:buNone/>
            </a:pPr>
            <a:r>
              <a:rPr lang="en-GB" sz="1400" b="1" dirty="0">
                <a:solidFill>
                  <a:schemeClr val="dk1"/>
                </a:solidFill>
                <a:latin typeface="Raleway"/>
                <a:ea typeface="Raleway"/>
                <a:cs typeface="Raleway"/>
                <a:sym typeface="Raleway"/>
              </a:rPr>
              <a:t>	</a:t>
            </a:r>
            <a:r>
              <a:rPr lang="en-GB" sz="1400" b="1" dirty="0">
                <a:solidFill>
                  <a:srgbClr val="153A5E"/>
                </a:solidFill>
                <a:latin typeface="Raleway"/>
                <a:ea typeface="Raleway"/>
                <a:cs typeface="Raleway"/>
                <a:sym typeface="Raleway"/>
              </a:rPr>
              <a:t>Part 2)</a:t>
            </a:r>
            <a:r>
              <a:rPr lang="en-GB" sz="1400" b="1" dirty="0">
                <a:solidFill>
                  <a:schemeClr val="dk1"/>
                </a:solidFill>
                <a:latin typeface="Raleway"/>
                <a:ea typeface="Raleway"/>
                <a:cs typeface="Raleway"/>
                <a:sym typeface="Raleway"/>
              </a:rPr>
              <a:t> </a:t>
            </a:r>
            <a:r>
              <a:rPr lang="en-GB" sz="1200" dirty="0">
                <a:solidFill>
                  <a:schemeClr val="bg2"/>
                </a:solidFill>
                <a:latin typeface="Raleway"/>
                <a:ea typeface="Raleway"/>
                <a:cs typeface="Raleway"/>
                <a:sym typeface="Raleway"/>
              </a:rPr>
              <a:t>Incorporate link to </a:t>
            </a:r>
            <a:r>
              <a:rPr lang="en-GB" sz="1200" dirty="0" err="1">
                <a:solidFill>
                  <a:schemeClr val="bg2"/>
                </a:solidFill>
                <a:latin typeface="Raleway"/>
                <a:ea typeface="Raleway"/>
                <a:cs typeface="Raleway"/>
                <a:sym typeface="Raleway"/>
              </a:rPr>
              <a:t>TicketMaster</a:t>
            </a:r>
            <a:r>
              <a:rPr lang="en-GB" sz="1200" dirty="0">
                <a:solidFill>
                  <a:schemeClr val="bg2"/>
                </a:solidFill>
                <a:latin typeface="Raleway"/>
                <a:ea typeface="Raleway"/>
                <a:cs typeface="Raleway"/>
                <a:sym typeface="Raleway"/>
              </a:rPr>
              <a:t> (or similar) API showing touring schedule of a user’s favourite 	artists.</a:t>
            </a:r>
          </a:p>
          <a:p>
            <a:pPr marL="152400" lvl="0" indent="0" algn="l" rtl="0">
              <a:lnSpc>
                <a:spcPct val="100000"/>
              </a:lnSpc>
              <a:spcBef>
                <a:spcPts val="0"/>
              </a:spcBef>
              <a:spcAft>
                <a:spcPts val="0"/>
              </a:spcAft>
              <a:buClr>
                <a:schemeClr val="dk1"/>
              </a:buClr>
              <a:buSzPts val="1200"/>
              <a:buNone/>
            </a:pPr>
            <a:endParaRPr lang="en" sz="1200" dirty="0">
              <a:solidFill>
                <a:schemeClr val="dk1"/>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GB" sz="1400" b="1" dirty="0">
                <a:solidFill>
                  <a:srgbClr val="153A5E"/>
                </a:solidFill>
                <a:latin typeface="Raleway"/>
                <a:ea typeface="Raleway"/>
                <a:cs typeface="Raleway"/>
                <a:sym typeface="Raleway"/>
              </a:rPr>
              <a:t>Request:</a:t>
            </a:r>
            <a:r>
              <a:rPr lang="en-GB" sz="1400" b="1" dirty="0">
                <a:solidFill>
                  <a:schemeClr val="dk1"/>
                </a:solidFill>
                <a:latin typeface="Raleway"/>
                <a:ea typeface="Raleway"/>
                <a:cs typeface="Raleway"/>
                <a:sym typeface="Raleway"/>
              </a:rPr>
              <a:t> </a:t>
            </a:r>
            <a:r>
              <a:rPr lang="en-GB" sz="1400" b="1" dirty="0">
                <a:solidFill>
                  <a:schemeClr val="bg2"/>
                </a:solidFill>
                <a:latin typeface="Raleway"/>
                <a:ea typeface="Raleway"/>
                <a:cs typeface="Raleway"/>
                <a:sym typeface="Raleway"/>
              </a:rPr>
              <a:t>“Can I export this playlist to listen to while out and about?”</a:t>
            </a:r>
          </a:p>
          <a:p>
            <a:pPr marL="152400" lvl="0" indent="0">
              <a:lnSpc>
                <a:spcPct val="100000"/>
              </a:lnSpc>
              <a:buClr>
                <a:schemeClr val="dk1"/>
              </a:buClr>
              <a:buSzPts val="1200"/>
              <a:buNone/>
            </a:pPr>
            <a:r>
              <a:rPr lang="en-GB" sz="1200" b="1" dirty="0">
                <a:solidFill>
                  <a:schemeClr val="dk1"/>
                </a:solidFill>
                <a:latin typeface="Raleway"/>
                <a:ea typeface="Raleway"/>
                <a:cs typeface="Raleway"/>
                <a:sym typeface="Raleway"/>
              </a:rPr>
              <a:t>        </a:t>
            </a:r>
            <a:r>
              <a:rPr lang="en-GB" sz="1400" b="1" dirty="0">
                <a:solidFill>
                  <a:srgbClr val="153A5E"/>
                </a:solidFill>
                <a:latin typeface="Raleway"/>
                <a:ea typeface="Raleway"/>
                <a:cs typeface="Raleway"/>
                <a:sym typeface="Raleway"/>
              </a:rPr>
              <a:t>Solution:</a:t>
            </a:r>
            <a:r>
              <a:rPr lang="en-GB" sz="1200" b="1" dirty="0">
                <a:solidFill>
                  <a:schemeClr val="dk1"/>
                </a:solidFill>
                <a:latin typeface="Raleway"/>
                <a:ea typeface="Raleway"/>
                <a:cs typeface="Raleway"/>
                <a:sym typeface="Raleway"/>
              </a:rPr>
              <a:t> </a:t>
            </a:r>
          </a:p>
          <a:p>
            <a:pPr marL="152400" lvl="0" indent="0">
              <a:lnSpc>
                <a:spcPct val="100000"/>
              </a:lnSpc>
              <a:buClr>
                <a:schemeClr val="dk1"/>
              </a:buClr>
              <a:buSzPts val="1200"/>
              <a:buNone/>
            </a:pPr>
            <a:r>
              <a:rPr lang="en-GB" sz="1200" b="1" dirty="0">
                <a:solidFill>
                  <a:schemeClr val="dk1"/>
                </a:solidFill>
                <a:latin typeface="Raleway"/>
                <a:ea typeface="Raleway"/>
                <a:cs typeface="Raleway"/>
                <a:sym typeface="Raleway"/>
              </a:rPr>
              <a:t>	</a:t>
            </a:r>
            <a:r>
              <a:rPr lang="en-GB" sz="1200" dirty="0">
                <a:solidFill>
                  <a:schemeClr val="bg2"/>
                </a:solidFill>
                <a:latin typeface="Raleway"/>
                <a:ea typeface="Raleway"/>
                <a:cs typeface="Raleway"/>
                <a:sym typeface="Raleway"/>
              </a:rPr>
              <a:t>Current functionality leans heavily on Spotify, so exporting a playlist there would be a manageable task, 	given development time. If export to another media streaming service was required, it would require a 	new connection to the service’s API </a:t>
            </a:r>
            <a:r>
              <a:rPr lang="en-GB" sz="1050" b="1" dirty="0">
                <a:solidFill>
                  <a:schemeClr val="bg2"/>
                </a:solidFill>
                <a:latin typeface="Raleway"/>
                <a:ea typeface="Raleway"/>
                <a:cs typeface="Raleway"/>
                <a:sym typeface="Raleway"/>
              </a:rPr>
              <a:t>(NOTE: export to mp3 or similar is not possible as we do not own media)</a:t>
            </a:r>
          </a:p>
          <a:p>
            <a:pPr marL="152400" lvl="0" indent="0">
              <a:lnSpc>
                <a:spcPct val="100000"/>
              </a:lnSpc>
              <a:buClr>
                <a:schemeClr val="dk1"/>
              </a:buClr>
              <a:buSzPts val="1200"/>
              <a:buNone/>
            </a:pPr>
            <a:endParaRPr lang="en-GB" sz="1200" b="1" dirty="0">
              <a:solidFill>
                <a:schemeClr val="dk1"/>
              </a:solidFill>
              <a:latin typeface="Raleway"/>
              <a:ea typeface="Raleway"/>
              <a:cs typeface="Raleway"/>
              <a:sym typeface="Raleway"/>
            </a:endParaRPr>
          </a:p>
          <a:p>
            <a:pPr lvl="0" indent="-304800">
              <a:lnSpc>
                <a:spcPct val="100000"/>
              </a:lnSpc>
              <a:buClr>
                <a:srgbClr val="19C2C8"/>
              </a:buClr>
              <a:buSzPts val="1200"/>
              <a:buFont typeface="Raleway"/>
              <a:buChar char="➔"/>
            </a:pPr>
            <a:r>
              <a:rPr lang="en-GB" sz="1400" b="1" dirty="0">
                <a:solidFill>
                  <a:srgbClr val="153A5E"/>
                </a:solidFill>
                <a:latin typeface="Raleway"/>
                <a:ea typeface="Raleway"/>
                <a:cs typeface="Raleway"/>
                <a:sym typeface="Raleway"/>
              </a:rPr>
              <a:t>Request:</a:t>
            </a:r>
            <a:r>
              <a:rPr lang="en-GB" sz="1400" b="1" dirty="0">
                <a:solidFill>
                  <a:schemeClr val="dk1"/>
                </a:solidFill>
                <a:latin typeface="Raleway"/>
                <a:ea typeface="Raleway"/>
                <a:cs typeface="Raleway"/>
                <a:sym typeface="Raleway"/>
              </a:rPr>
              <a:t> </a:t>
            </a:r>
            <a:r>
              <a:rPr lang="en-GB" sz="1200" b="1" dirty="0">
                <a:solidFill>
                  <a:schemeClr val="bg2"/>
                </a:solidFill>
                <a:latin typeface="Raleway"/>
                <a:ea typeface="Raleway"/>
                <a:cs typeface="Raleway"/>
                <a:sym typeface="Raleway"/>
              </a:rPr>
              <a:t>“Comments in reviews are helpful but I’d love a longer discussion with fellow fans”</a:t>
            </a:r>
            <a:endParaRPr lang="en-GB" sz="1400" b="1" dirty="0">
              <a:solidFill>
                <a:schemeClr val="bg2"/>
              </a:solidFill>
              <a:latin typeface="Raleway"/>
              <a:ea typeface="Raleway"/>
              <a:cs typeface="Raleway"/>
              <a:sym typeface="Raleway"/>
            </a:endParaRPr>
          </a:p>
          <a:p>
            <a:pPr marL="152400" lvl="0" indent="0">
              <a:lnSpc>
                <a:spcPct val="100000"/>
              </a:lnSpc>
              <a:buClr>
                <a:schemeClr val="dk1"/>
              </a:buClr>
              <a:buSzPts val="1200"/>
              <a:buNone/>
            </a:pPr>
            <a:r>
              <a:rPr lang="en-GB" sz="1200" b="1" dirty="0">
                <a:solidFill>
                  <a:schemeClr val="dk1"/>
                </a:solidFill>
                <a:latin typeface="Raleway"/>
                <a:ea typeface="Raleway"/>
                <a:cs typeface="Raleway"/>
                <a:sym typeface="Raleway"/>
              </a:rPr>
              <a:t>        </a:t>
            </a:r>
            <a:r>
              <a:rPr lang="en-GB" sz="1400" b="1" dirty="0">
                <a:solidFill>
                  <a:srgbClr val="153A5E"/>
                </a:solidFill>
                <a:latin typeface="Raleway"/>
                <a:ea typeface="Raleway"/>
                <a:cs typeface="Raleway"/>
                <a:sym typeface="Raleway"/>
              </a:rPr>
              <a:t>Solution:</a:t>
            </a:r>
            <a:r>
              <a:rPr lang="en-GB" sz="1200" b="1" dirty="0">
                <a:solidFill>
                  <a:schemeClr val="dk1"/>
                </a:solidFill>
                <a:latin typeface="Raleway"/>
                <a:ea typeface="Raleway"/>
                <a:cs typeface="Raleway"/>
                <a:sym typeface="Raleway"/>
              </a:rPr>
              <a:t> </a:t>
            </a:r>
          </a:p>
          <a:p>
            <a:pPr marL="152400" lvl="0" indent="0">
              <a:lnSpc>
                <a:spcPct val="100000"/>
              </a:lnSpc>
              <a:buClr>
                <a:schemeClr val="dk1"/>
              </a:buClr>
              <a:buSzPts val="1200"/>
              <a:buNone/>
            </a:pPr>
            <a:r>
              <a:rPr lang="en-GB" sz="1200" b="1" dirty="0">
                <a:solidFill>
                  <a:schemeClr val="dk1"/>
                </a:solidFill>
                <a:latin typeface="Raleway"/>
                <a:ea typeface="Raleway"/>
                <a:cs typeface="Raleway"/>
                <a:sym typeface="Raleway"/>
              </a:rPr>
              <a:t>	</a:t>
            </a:r>
            <a:r>
              <a:rPr lang="en-GB" sz="1200" dirty="0">
                <a:solidFill>
                  <a:schemeClr val="bg2"/>
                </a:solidFill>
                <a:latin typeface="Raleway"/>
                <a:ea typeface="Raleway"/>
                <a:cs typeface="Raleway"/>
                <a:sym typeface="Raleway"/>
              </a:rPr>
              <a:t>Implementation of a forum has been discussed for future iterations of the application. This would allow 	users to open up a wider discussion on the finer details of their playlist choices.</a:t>
            </a:r>
          </a:p>
        </p:txBody>
      </p:sp>
    </p:spTree>
    <p:extLst>
      <p:ext uri="{BB962C8B-B14F-4D97-AF65-F5344CB8AC3E}">
        <p14:creationId xmlns:p14="http://schemas.microsoft.com/office/powerpoint/2010/main" val="105730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20" name="Google Shape;120;p18"/>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Application Development</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8472488" cy="3619403"/>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rgbClr val="19C2C8"/>
              </a:buClr>
              <a:buSzPts val="1200"/>
              <a:buFont typeface="Raleway"/>
              <a:buChar char="➔"/>
            </a:pPr>
            <a:endParaRPr lang="en-GB" sz="1200" b="1"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GB" sz="1200" b="1" dirty="0">
                <a:solidFill>
                  <a:schemeClr val="bg2"/>
                </a:solidFill>
                <a:latin typeface="Raleway"/>
                <a:ea typeface="Raleway"/>
                <a:cs typeface="Raleway"/>
                <a:sym typeface="Raleway"/>
              </a:rPr>
              <a:t>Specification:</a:t>
            </a:r>
          </a:p>
          <a:p>
            <a:pPr marL="457200" lvl="0" indent="-304800" algn="l" rtl="0">
              <a:lnSpc>
                <a:spcPct val="100000"/>
              </a:lnSpc>
              <a:spcBef>
                <a:spcPts val="0"/>
              </a:spcBef>
              <a:spcAft>
                <a:spcPts val="0"/>
              </a:spcAft>
              <a:buClr>
                <a:srgbClr val="19C2C8"/>
              </a:buClr>
              <a:buSzPts val="1200"/>
              <a:buFont typeface="Raleway"/>
              <a:buChar char="➔"/>
            </a:pPr>
            <a:r>
              <a:rPr lang="en-GB" sz="1200" dirty="0">
                <a:solidFill>
                  <a:schemeClr val="bg2"/>
                </a:solidFill>
                <a:latin typeface="Raleway"/>
                <a:ea typeface="Raleway"/>
                <a:cs typeface="Raleway"/>
                <a:sym typeface="Raleway"/>
              </a:rPr>
              <a:t>The final application varied both in scope and design from the original Design Specification document. </a:t>
            </a:r>
          </a:p>
          <a:p>
            <a:pPr lvl="1" indent="-304800">
              <a:lnSpc>
                <a:spcPct val="100000"/>
              </a:lnSpc>
              <a:spcBef>
                <a:spcPts val="0"/>
              </a:spcBef>
              <a:buClr>
                <a:srgbClr val="19C2C8"/>
              </a:buClr>
              <a:buSzPts val="1200"/>
              <a:buFont typeface="Raleway"/>
              <a:buChar char="➔"/>
            </a:pPr>
            <a:r>
              <a:rPr lang="en-GB" sz="1200" dirty="0">
                <a:solidFill>
                  <a:schemeClr val="bg2"/>
                </a:solidFill>
                <a:latin typeface="Raleway"/>
                <a:ea typeface="Raleway"/>
                <a:cs typeface="Raleway"/>
                <a:sym typeface="Raleway"/>
              </a:rPr>
              <a:t>Artists where found to be less significant than expected.</a:t>
            </a: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152400" lvl="0" indent="0" algn="l" rtl="0">
              <a:lnSpc>
                <a:spcPct val="100000"/>
              </a:lnSpc>
              <a:spcBef>
                <a:spcPts val="0"/>
              </a:spcBef>
              <a:spcAft>
                <a:spcPts val="0"/>
              </a:spcAft>
              <a:buClr>
                <a:srgbClr val="19C2C8"/>
              </a:buClr>
              <a:buSzPts val="1200"/>
              <a:buNone/>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GB" sz="1200" b="1" dirty="0">
                <a:solidFill>
                  <a:schemeClr val="bg2"/>
                </a:solidFill>
                <a:latin typeface="Raleway"/>
                <a:ea typeface="Raleway"/>
                <a:cs typeface="Raleway"/>
                <a:sym typeface="Raleway"/>
              </a:rPr>
              <a:t>Development Challenges:</a:t>
            </a:r>
          </a:p>
          <a:p>
            <a:pPr marL="457200" lvl="0" indent="-304800" algn="l" rtl="0">
              <a:lnSpc>
                <a:spcPct val="100000"/>
              </a:lnSpc>
              <a:spcBef>
                <a:spcPts val="0"/>
              </a:spcBef>
              <a:spcAft>
                <a:spcPts val="0"/>
              </a:spcAft>
              <a:buClr>
                <a:srgbClr val="19C2C8"/>
              </a:buClr>
              <a:buSzPts val="1200"/>
              <a:buFont typeface="Raleway"/>
              <a:buChar char="➔"/>
            </a:pPr>
            <a:r>
              <a:rPr lang="en-GB" sz="1200" dirty="0">
                <a:solidFill>
                  <a:schemeClr val="bg2"/>
                </a:solidFill>
                <a:latin typeface="Raleway"/>
                <a:ea typeface="Raleway"/>
                <a:cs typeface="Raleway"/>
                <a:sym typeface="Raleway"/>
              </a:rPr>
              <a:t>As a group, our collective prior experience with JavaScript, jQuery, AJAX and CSS was very limited. </a:t>
            </a:r>
          </a:p>
          <a:p>
            <a:pPr lvl="1" indent="-304800">
              <a:lnSpc>
                <a:spcPct val="100000"/>
              </a:lnSpc>
              <a:spcBef>
                <a:spcPts val="0"/>
              </a:spcBef>
              <a:buClr>
                <a:srgbClr val="19C2C8"/>
              </a:buClr>
              <a:buSzPts val="1200"/>
              <a:buFont typeface="Raleway"/>
              <a:buChar char="➔"/>
            </a:pPr>
            <a:r>
              <a:rPr lang="en-GB" sz="1200" dirty="0">
                <a:solidFill>
                  <a:schemeClr val="bg2"/>
                </a:solidFill>
                <a:latin typeface="Raleway"/>
                <a:ea typeface="Raleway"/>
                <a:cs typeface="Raleway"/>
                <a:sym typeface="Raleway"/>
              </a:rPr>
              <a:t>All aspects of the design and the implementation of the application were learned in development.</a:t>
            </a: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GB" sz="1200" b="1" dirty="0">
                <a:solidFill>
                  <a:schemeClr val="bg2"/>
                </a:solidFill>
                <a:latin typeface="Raleway"/>
                <a:ea typeface="Raleway"/>
                <a:cs typeface="Raleway"/>
                <a:sym typeface="Raleway"/>
              </a:rPr>
              <a:t>Database and Model changes:</a:t>
            </a:r>
          </a:p>
          <a:p>
            <a:pPr marL="457200" lvl="0" indent="-304800" algn="l" rtl="0">
              <a:lnSpc>
                <a:spcPct val="100000"/>
              </a:lnSpc>
              <a:spcBef>
                <a:spcPts val="0"/>
              </a:spcBef>
              <a:spcAft>
                <a:spcPts val="0"/>
              </a:spcAft>
              <a:buClr>
                <a:srgbClr val="19C2C8"/>
              </a:buClr>
              <a:buSzPts val="1200"/>
              <a:buFont typeface="Raleway"/>
              <a:buChar char="➔"/>
            </a:pPr>
            <a:r>
              <a:rPr lang="en-GB" sz="1200" dirty="0">
                <a:solidFill>
                  <a:schemeClr val="bg2"/>
                </a:solidFill>
                <a:latin typeface="Raleway"/>
                <a:ea typeface="Raleway"/>
                <a:cs typeface="Raleway"/>
                <a:sym typeface="Raleway"/>
              </a:rPr>
              <a:t>The model was updated a couple of times, edits were mainly superficial as the original design spec had been planned through well.</a:t>
            </a:r>
          </a:p>
          <a:p>
            <a:pPr lvl="1" indent="-304800">
              <a:lnSpc>
                <a:spcPct val="100000"/>
              </a:lnSpc>
              <a:spcBef>
                <a:spcPts val="0"/>
              </a:spcBef>
              <a:buClr>
                <a:srgbClr val="19C2C8"/>
              </a:buClr>
              <a:buSzPts val="1200"/>
              <a:buFont typeface="Raleway"/>
              <a:buChar char="➔"/>
            </a:pPr>
            <a:r>
              <a:rPr lang="en-GB" sz="1200" dirty="0">
                <a:solidFill>
                  <a:schemeClr val="bg2"/>
                </a:solidFill>
                <a:latin typeface="Raleway"/>
                <a:ea typeface="Raleway"/>
                <a:cs typeface="Raleway"/>
                <a:sym typeface="Raleway"/>
              </a:rPr>
              <a:t>Nearly all objects in the model have a slug for easier identification</a:t>
            </a: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p:txBody>
      </p:sp>
    </p:spTree>
    <p:extLst>
      <p:ext uri="{BB962C8B-B14F-4D97-AF65-F5344CB8AC3E}">
        <p14:creationId xmlns:p14="http://schemas.microsoft.com/office/powerpoint/2010/main" val="39442563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8" name="Google Shape;120;p18">
            <a:extLst>
              <a:ext uri="{FF2B5EF4-FFF2-40B4-BE49-F238E27FC236}">
                <a16:creationId xmlns:a16="http://schemas.microsoft.com/office/drawing/2014/main" id="{09E32A94-EF58-4482-ADA8-338B757EFDAF}"/>
              </a:ext>
            </a:extLst>
          </p:cNvPr>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Model Updates: Before</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8472488" cy="3619403"/>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rgbClr val="19C2C8"/>
              </a:buClr>
              <a:buSzPts val="1200"/>
              <a:buFont typeface="Raleway"/>
              <a:buChar char="➔"/>
            </a:pPr>
            <a:r>
              <a:rPr lang="en-GB" sz="1200" b="1" dirty="0">
                <a:solidFill>
                  <a:schemeClr val="bg2"/>
                </a:solidFill>
                <a:latin typeface="Raleway"/>
                <a:ea typeface="Raleway"/>
                <a:cs typeface="Raleway"/>
                <a:sym typeface="Raleway"/>
              </a:rPr>
              <a:t>From Design Specification:</a:t>
            </a: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p:txBody>
      </p:sp>
      <p:pic>
        <p:nvPicPr>
          <p:cNvPr id="6" name="Google Shape;230;p26">
            <a:extLst>
              <a:ext uri="{FF2B5EF4-FFF2-40B4-BE49-F238E27FC236}">
                <a16:creationId xmlns:a16="http://schemas.microsoft.com/office/drawing/2014/main" id="{3504E50F-0811-4739-AF31-4B963BD3DBEC}"/>
              </a:ext>
            </a:extLst>
          </p:cNvPr>
          <p:cNvPicPr preferRelativeResize="0"/>
          <p:nvPr/>
        </p:nvPicPr>
        <p:blipFill>
          <a:blip r:embed="rId5">
            <a:alphaModFix/>
          </a:blip>
          <a:stretch>
            <a:fillRect/>
          </a:stretch>
        </p:blipFill>
        <p:spPr>
          <a:xfrm>
            <a:off x="507206" y="1457075"/>
            <a:ext cx="8194108" cy="1842753"/>
          </a:xfrm>
          <a:prstGeom prst="rect">
            <a:avLst/>
          </a:prstGeom>
          <a:noFill/>
          <a:ln>
            <a:noFill/>
          </a:ln>
        </p:spPr>
      </p:pic>
      <p:pic>
        <p:nvPicPr>
          <p:cNvPr id="7" name="Google Shape;231;p26">
            <a:extLst>
              <a:ext uri="{FF2B5EF4-FFF2-40B4-BE49-F238E27FC236}">
                <a16:creationId xmlns:a16="http://schemas.microsoft.com/office/drawing/2014/main" id="{18F6B646-E1C4-48CE-95BA-40BBB2341F70}"/>
              </a:ext>
            </a:extLst>
          </p:cNvPr>
          <p:cNvPicPr preferRelativeResize="0"/>
          <p:nvPr/>
        </p:nvPicPr>
        <p:blipFill>
          <a:blip r:embed="rId6">
            <a:alphaModFix/>
          </a:blip>
          <a:stretch>
            <a:fillRect/>
          </a:stretch>
        </p:blipFill>
        <p:spPr>
          <a:xfrm>
            <a:off x="3784337" y="2378451"/>
            <a:ext cx="3664399" cy="2278795"/>
          </a:xfrm>
          <a:prstGeom prst="rect">
            <a:avLst/>
          </a:prstGeom>
          <a:noFill/>
          <a:ln>
            <a:noFill/>
          </a:ln>
        </p:spPr>
      </p:pic>
    </p:spTree>
    <p:extLst>
      <p:ext uri="{BB962C8B-B14F-4D97-AF65-F5344CB8AC3E}">
        <p14:creationId xmlns:p14="http://schemas.microsoft.com/office/powerpoint/2010/main" val="6401063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0" name="Google Shape;120;p18">
            <a:extLst>
              <a:ext uri="{FF2B5EF4-FFF2-40B4-BE49-F238E27FC236}">
                <a16:creationId xmlns:a16="http://schemas.microsoft.com/office/drawing/2014/main" id="{C0AFD324-9963-4412-B073-34C345F1D10A}"/>
              </a:ext>
            </a:extLst>
          </p:cNvPr>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Model Updates: After</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8472488" cy="3619403"/>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rgbClr val="19C2C8"/>
              </a:buClr>
              <a:buSzPts val="1200"/>
              <a:buFont typeface="Raleway"/>
              <a:buChar char="➔"/>
            </a:pPr>
            <a:r>
              <a:rPr lang="en-GB" sz="1200" b="1" dirty="0">
                <a:solidFill>
                  <a:schemeClr val="bg2"/>
                </a:solidFill>
                <a:latin typeface="Raleway"/>
                <a:ea typeface="Raleway"/>
                <a:cs typeface="Raleway"/>
                <a:sym typeface="Raleway"/>
              </a:rPr>
              <a:t>Current Model Design:</a:t>
            </a: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p:txBody>
      </p:sp>
      <p:pic>
        <p:nvPicPr>
          <p:cNvPr id="2" name="Picture 1">
            <a:extLst>
              <a:ext uri="{FF2B5EF4-FFF2-40B4-BE49-F238E27FC236}">
                <a16:creationId xmlns:a16="http://schemas.microsoft.com/office/drawing/2014/main" id="{F2C06305-D57A-41AD-AD7A-25C58265684D}"/>
              </a:ext>
            </a:extLst>
          </p:cNvPr>
          <p:cNvPicPr>
            <a:picLocks noChangeAspect="1"/>
          </p:cNvPicPr>
          <p:nvPr/>
        </p:nvPicPr>
        <p:blipFill>
          <a:blip r:embed="rId5"/>
          <a:stretch>
            <a:fillRect/>
          </a:stretch>
        </p:blipFill>
        <p:spPr>
          <a:xfrm>
            <a:off x="457200" y="1428492"/>
            <a:ext cx="8223682" cy="1734803"/>
          </a:xfrm>
          <a:prstGeom prst="rect">
            <a:avLst/>
          </a:prstGeom>
        </p:spPr>
      </p:pic>
      <p:pic>
        <p:nvPicPr>
          <p:cNvPr id="3" name="Picture 2">
            <a:extLst>
              <a:ext uri="{FF2B5EF4-FFF2-40B4-BE49-F238E27FC236}">
                <a16:creationId xmlns:a16="http://schemas.microsoft.com/office/drawing/2014/main" id="{3D5B9C47-CFE5-4AA0-BA99-FB7FF3E2A59D}"/>
              </a:ext>
            </a:extLst>
          </p:cNvPr>
          <p:cNvPicPr>
            <a:picLocks noChangeAspect="1"/>
          </p:cNvPicPr>
          <p:nvPr/>
        </p:nvPicPr>
        <p:blipFill>
          <a:blip r:embed="rId6"/>
          <a:stretch>
            <a:fillRect/>
          </a:stretch>
        </p:blipFill>
        <p:spPr>
          <a:xfrm>
            <a:off x="3651249" y="2295893"/>
            <a:ext cx="3930576" cy="2334005"/>
          </a:xfrm>
          <a:prstGeom prst="rect">
            <a:avLst/>
          </a:prstGeom>
        </p:spPr>
      </p:pic>
    </p:spTree>
    <p:extLst>
      <p:ext uri="{BB962C8B-B14F-4D97-AF65-F5344CB8AC3E}">
        <p14:creationId xmlns:p14="http://schemas.microsoft.com/office/powerpoint/2010/main" val="2509783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0" name="Google Shape;120;p18">
            <a:extLst>
              <a:ext uri="{FF2B5EF4-FFF2-40B4-BE49-F238E27FC236}">
                <a16:creationId xmlns:a16="http://schemas.microsoft.com/office/drawing/2014/main" id="{C0AFD324-9963-4412-B073-34C345F1D10A}"/>
              </a:ext>
            </a:extLst>
          </p:cNvPr>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URL Listing</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4018643" cy="3619403"/>
          </a:xfrm>
          <a:prstGeom prst="rect">
            <a:avLst/>
          </a:prstGeom>
        </p:spPr>
        <p:txBody>
          <a:bodyPr spcFirstLastPara="1" wrap="square" lIns="91425" tIns="91425" rIns="91425" bIns="91425" anchor="t" anchorCtr="0">
            <a:noAutofit/>
          </a:bodyPr>
          <a:lstStyle/>
          <a:p>
            <a:pPr lvl="0" indent="-304800">
              <a:lnSpc>
                <a:spcPct val="100000"/>
              </a:lnSpc>
              <a:buClr>
                <a:srgbClr val="19C2C8"/>
              </a:buClr>
              <a:buSzPts val="1200"/>
              <a:buFont typeface="Raleway"/>
              <a:buChar char="➔"/>
            </a:pPr>
            <a:r>
              <a:rPr lang="en-GB" sz="1200" b="1" dirty="0">
                <a:solidFill>
                  <a:schemeClr val="bg2"/>
                </a:solidFill>
                <a:latin typeface="Raleway"/>
                <a:ea typeface="Raleway"/>
                <a:cs typeface="Raleway"/>
                <a:sym typeface="Raleway"/>
              </a:rPr>
              <a:t>General URLs available from all pages</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about/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contact/</a:t>
            </a:r>
          </a:p>
          <a:p>
            <a:pPr marL="152400" lvl="0" indent="0">
              <a:lnSpc>
                <a:spcPct val="100000"/>
              </a:lnSpc>
              <a:buClr>
                <a:srgbClr val="19C2C8"/>
              </a:buClr>
              <a:buSzPts val="1200"/>
              <a:buNone/>
            </a:pPr>
            <a:r>
              <a:rPr lang="en-GB" sz="1200" dirty="0" err="1">
                <a:solidFill>
                  <a:schemeClr val="bg2"/>
                </a:solidFill>
                <a:latin typeface="Raleway"/>
                <a:ea typeface="Raleway"/>
                <a:cs typeface="Raleway"/>
                <a:sym typeface="Raleway"/>
              </a:rPr>
              <a:t>add_playlist</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err="1">
                <a:solidFill>
                  <a:schemeClr val="bg2"/>
                </a:solidFill>
                <a:latin typeface="Raleway"/>
                <a:ea typeface="Raleway"/>
                <a:cs typeface="Raleway"/>
                <a:sym typeface="Raleway"/>
              </a:rPr>
              <a:t>list_playlists</a:t>
            </a:r>
            <a:r>
              <a:rPr lang="en-GB" sz="1200" dirty="0">
                <a:solidFill>
                  <a:schemeClr val="bg2"/>
                </a:solidFill>
                <a:latin typeface="Raleway"/>
                <a:ea typeface="Raleway"/>
                <a:cs typeface="Raleway"/>
                <a:sym typeface="Raleway"/>
              </a:rPr>
              <a:t>/</a:t>
            </a:r>
          </a:p>
          <a:p>
            <a:pPr lvl="0" indent="-304800">
              <a:lnSpc>
                <a:spcPct val="100000"/>
              </a:lnSpc>
              <a:buClr>
                <a:srgbClr val="19C2C8"/>
              </a:buClr>
              <a:buSzPts val="1200"/>
              <a:buFont typeface="Raleway"/>
              <a:buChar char="➔"/>
            </a:pPr>
            <a:endParaRPr lang="en-GB" sz="1200" dirty="0">
              <a:solidFill>
                <a:schemeClr val="bg2"/>
              </a:solidFill>
              <a:latin typeface="Raleway"/>
              <a:ea typeface="Raleway"/>
              <a:cs typeface="Raleway"/>
              <a:sym typeface="Raleway"/>
            </a:endParaRPr>
          </a:p>
          <a:p>
            <a:pPr lvl="0" indent="-304800">
              <a:lnSpc>
                <a:spcPct val="100000"/>
              </a:lnSpc>
              <a:buClr>
                <a:srgbClr val="19C2C8"/>
              </a:buClr>
              <a:buSzPts val="1200"/>
              <a:buFont typeface="Raleway"/>
              <a:buChar char="➔"/>
            </a:pPr>
            <a:r>
              <a:rPr lang="en-GB" sz="1200" b="1" dirty="0">
                <a:solidFill>
                  <a:schemeClr val="bg2"/>
                </a:solidFill>
                <a:latin typeface="Raleway"/>
                <a:ea typeface="Raleway"/>
                <a:cs typeface="Raleway"/>
                <a:sym typeface="Raleway"/>
              </a:rPr>
              <a:t>Playlist URLs</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&gt;/playlist/&lt; name &gt;/</a:t>
            </a:r>
            <a:r>
              <a:rPr lang="en-GB" sz="1200" dirty="0" err="1">
                <a:solidFill>
                  <a:schemeClr val="bg2"/>
                </a:solidFill>
                <a:latin typeface="Raleway"/>
                <a:ea typeface="Raleway"/>
                <a:cs typeface="Raleway"/>
                <a:sym typeface="Raleway"/>
              </a:rPr>
              <a:t>rate_playlist</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a:t>
            </a:r>
            <a:r>
              <a:rPr lang="en-GB" sz="1200" dirty="0" err="1">
                <a:solidFill>
                  <a:schemeClr val="bg2"/>
                </a:solidFill>
                <a:latin typeface="Raleway"/>
                <a:ea typeface="Raleway"/>
                <a:cs typeface="Raleway"/>
                <a:sym typeface="Raleway"/>
              </a:rPr>
              <a:t>edit_playlist</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a:t>
            </a:r>
            <a:r>
              <a:rPr lang="en-GB" sz="1200" dirty="0" err="1">
                <a:solidFill>
                  <a:schemeClr val="bg2"/>
                </a:solidFill>
                <a:latin typeface="Raleway"/>
                <a:ea typeface="Raleway"/>
                <a:cs typeface="Raleway"/>
                <a:sym typeface="Raleway"/>
              </a:rPr>
              <a:t>edit_playlist</a:t>
            </a:r>
            <a:r>
              <a:rPr lang="en-GB" sz="1200" dirty="0">
                <a:solidFill>
                  <a:schemeClr val="bg2"/>
                </a:solidFill>
                <a:latin typeface="Raleway"/>
                <a:ea typeface="Raleway"/>
                <a:cs typeface="Raleway"/>
                <a:sym typeface="Raleway"/>
              </a:rPr>
              <a:t>/</a:t>
            </a:r>
            <a:r>
              <a:rPr lang="en-GB" sz="1200" dirty="0" err="1">
                <a:solidFill>
                  <a:schemeClr val="bg2"/>
                </a:solidFill>
                <a:latin typeface="Raleway"/>
                <a:ea typeface="Raleway"/>
                <a:cs typeface="Raleway"/>
                <a:sym typeface="Raleway"/>
              </a:rPr>
              <a:t>add_song</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a:t>
            </a:r>
            <a:r>
              <a:rPr lang="en-GB" sz="1200" dirty="0" err="1">
                <a:solidFill>
                  <a:schemeClr val="bg2"/>
                </a:solidFill>
                <a:latin typeface="Raleway"/>
                <a:ea typeface="Raleway"/>
                <a:cs typeface="Raleway"/>
                <a:sym typeface="Raleway"/>
              </a:rPr>
              <a:t>edit_playlist</a:t>
            </a:r>
            <a:r>
              <a:rPr lang="en-GB" sz="1200" dirty="0">
                <a:solidFill>
                  <a:schemeClr val="bg2"/>
                </a:solidFill>
                <a:latin typeface="Raleway"/>
                <a:ea typeface="Raleway"/>
                <a:cs typeface="Raleway"/>
                <a:sym typeface="Raleway"/>
              </a:rPr>
              <a:t>/</a:t>
            </a:r>
            <a:r>
              <a:rPr lang="en-GB" sz="1200" dirty="0" err="1">
                <a:solidFill>
                  <a:schemeClr val="bg2"/>
                </a:solidFill>
                <a:latin typeface="Raleway"/>
                <a:ea typeface="Raleway"/>
                <a:cs typeface="Raleway"/>
                <a:sym typeface="Raleway"/>
              </a:rPr>
              <a:t>remove_song</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a:t>
            </a:r>
            <a:r>
              <a:rPr lang="en-GB" sz="1200" dirty="0" err="1">
                <a:solidFill>
                  <a:schemeClr val="bg2"/>
                </a:solidFill>
                <a:latin typeface="Raleway"/>
                <a:ea typeface="Raleway"/>
                <a:cs typeface="Raleway"/>
                <a:sym typeface="Raleway"/>
              </a:rPr>
              <a:t>edit_playlist</a:t>
            </a:r>
            <a:r>
              <a:rPr lang="en-GB" sz="1200" dirty="0">
                <a:solidFill>
                  <a:schemeClr val="bg2"/>
                </a:solidFill>
                <a:latin typeface="Raleway"/>
                <a:ea typeface="Raleway"/>
                <a:cs typeface="Raleway"/>
                <a:sym typeface="Raleway"/>
              </a:rPr>
              <a:t>/</a:t>
            </a:r>
            <a:r>
              <a:rPr lang="en-GB" sz="1200" dirty="0" err="1">
                <a:solidFill>
                  <a:schemeClr val="bg2"/>
                </a:solidFill>
                <a:latin typeface="Raleway"/>
                <a:ea typeface="Raleway"/>
                <a:cs typeface="Raleway"/>
                <a:sym typeface="Raleway"/>
              </a:rPr>
              <a:t>delete_playlist</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&gt;/import/</a:t>
            </a:r>
          </a:p>
          <a:p>
            <a:pPr marL="152400" lvl="0" indent="0">
              <a:lnSpc>
                <a:spcPct val="100000"/>
              </a:lnSpc>
              <a:buClr>
                <a:srgbClr val="19C2C8"/>
              </a:buClr>
              <a:buSzPts val="1200"/>
              <a:buNone/>
            </a:pPr>
            <a:endParaRPr lang="en-GB" sz="1200" b="1" dirty="0">
              <a:solidFill>
                <a:schemeClr val="bg2"/>
              </a:solidFill>
              <a:latin typeface="Raleway"/>
              <a:ea typeface="Raleway"/>
              <a:cs typeface="Raleway"/>
              <a:sym typeface="Raleway"/>
            </a:endParaRPr>
          </a:p>
          <a:p>
            <a:pPr lvl="0" indent="-304800">
              <a:lnSpc>
                <a:spcPct val="100000"/>
              </a:lnSpc>
              <a:buClr>
                <a:srgbClr val="19C2C8"/>
              </a:buClr>
              <a:buSzPts val="1200"/>
              <a:buFont typeface="Raleway"/>
              <a:buChar char="➔"/>
            </a:pPr>
            <a:r>
              <a:rPr lang="en-GB" sz="1200" b="1" dirty="0">
                <a:solidFill>
                  <a:schemeClr val="bg2"/>
                </a:solidFill>
                <a:latin typeface="Raleway"/>
                <a:ea typeface="Raleway"/>
                <a:cs typeface="Raleway"/>
                <a:sym typeface="Raleway"/>
              </a:rPr>
              <a:t>Profile URLs</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profile/&lt; username &gt;/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profile/&lt; username &gt;/</a:t>
            </a:r>
            <a:r>
              <a:rPr lang="en-GB" sz="1200" dirty="0" err="1">
                <a:solidFill>
                  <a:schemeClr val="bg2"/>
                </a:solidFill>
                <a:latin typeface="Raleway"/>
                <a:ea typeface="Raleway"/>
                <a:cs typeface="Raleway"/>
                <a:sym typeface="Raleway"/>
              </a:rPr>
              <a:t>my_stats</a:t>
            </a:r>
            <a:endParaRPr lang="en-GB" sz="1200" dirty="0">
              <a:solidFill>
                <a:schemeClr val="bg2"/>
              </a:solidFill>
              <a:latin typeface="Raleway"/>
              <a:ea typeface="Raleway"/>
              <a:cs typeface="Raleway"/>
              <a:sym typeface="Raleway"/>
            </a:endParaRPr>
          </a:p>
        </p:txBody>
      </p:sp>
      <p:sp>
        <p:nvSpPr>
          <p:cNvPr id="9" name="Google Shape;123;p18">
            <a:extLst>
              <a:ext uri="{FF2B5EF4-FFF2-40B4-BE49-F238E27FC236}">
                <a16:creationId xmlns:a16="http://schemas.microsoft.com/office/drawing/2014/main" id="{B0C744A7-B036-4725-ADF1-2845F2CEC17C}"/>
              </a:ext>
            </a:extLst>
          </p:cNvPr>
          <p:cNvSpPr txBox="1">
            <a:spLocks/>
          </p:cNvSpPr>
          <p:nvPr/>
        </p:nvSpPr>
        <p:spPr>
          <a:xfrm>
            <a:off x="4704443" y="1097570"/>
            <a:ext cx="4018643" cy="36194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Lato"/>
              <a:buChar char="●"/>
              <a:defRPr sz="1800" b="0" i="0" u="none" strike="noStrike" cap="none">
                <a:solidFill>
                  <a:schemeClr val="dk2"/>
                </a:solidFill>
                <a:latin typeface="Lato"/>
                <a:ea typeface="Lato"/>
                <a:cs typeface="Lato"/>
                <a:sym typeface="Lato"/>
              </a:defRPr>
            </a:lvl1pPr>
            <a:lvl2pPr marL="914400" marR="0" lvl="1"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2pPr>
            <a:lvl3pPr marL="1371600" marR="0" lvl="2"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3pPr>
            <a:lvl4pPr marL="1828800" marR="0" lvl="3"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4pPr>
            <a:lvl5pPr marL="2286000" marR="0" lvl="4"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5pPr>
            <a:lvl6pPr marL="2743200" marR="0" lvl="5"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6pPr>
            <a:lvl7pPr marL="3200400" marR="0" lvl="6"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7pPr>
            <a:lvl8pPr marL="3657600" marR="0" lvl="7"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8pPr>
            <a:lvl9pPr marL="4114800" marR="0" lvl="8" indent="-317500" algn="l" rtl="0">
              <a:lnSpc>
                <a:spcPct val="115000"/>
              </a:lnSpc>
              <a:spcBef>
                <a:spcPts val="1600"/>
              </a:spcBef>
              <a:spcAft>
                <a:spcPts val="1600"/>
              </a:spcAft>
              <a:buClr>
                <a:schemeClr val="dk2"/>
              </a:buClr>
              <a:buSzPts val="1400"/>
              <a:buFont typeface="Lato"/>
              <a:buChar char="■"/>
              <a:defRPr sz="1400" b="0" i="0" u="none" strike="noStrike" cap="none">
                <a:solidFill>
                  <a:schemeClr val="dk2"/>
                </a:solidFill>
                <a:latin typeface="Lato"/>
                <a:ea typeface="Lato"/>
                <a:cs typeface="Lato"/>
                <a:sym typeface="Lato"/>
              </a:defRPr>
            </a:lvl9pPr>
          </a:lstStyle>
          <a:p>
            <a:pPr indent="-304800">
              <a:lnSpc>
                <a:spcPct val="100000"/>
              </a:lnSpc>
              <a:buClr>
                <a:srgbClr val="19C2C8"/>
              </a:buClr>
              <a:buSzPts val="1200"/>
              <a:buFont typeface="Raleway"/>
              <a:buChar char="➔"/>
            </a:pPr>
            <a:r>
              <a:rPr lang="en-GB" sz="1200" b="1" dirty="0">
                <a:solidFill>
                  <a:schemeClr val="bg2"/>
                </a:solidFill>
                <a:latin typeface="Raleway"/>
                <a:ea typeface="Raleway"/>
                <a:cs typeface="Raleway"/>
                <a:sym typeface="Raleway"/>
              </a:rPr>
              <a:t>Helper URLs for request handling</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search_spotify</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register_profile</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publish_playlist</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add_new_song_details</a:t>
            </a:r>
            <a:r>
              <a:rPr lang="en-GB" sz="1200" dirty="0">
                <a:solidFill>
                  <a:schemeClr val="bg2"/>
                </a:solidFill>
                <a:latin typeface="Raleway"/>
                <a:ea typeface="Raleway"/>
                <a:cs typeface="Raleway"/>
                <a:sym typeface="Raleway"/>
              </a:rPr>
              <a:t>/</a:t>
            </a:r>
          </a:p>
          <a:p>
            <a:pPr indent="-304800">
              <a:lnSpc>
                <a:spcPct val="100000"/>
              </a:lnSpc>
              <a:buClr>
                <a:srgbClr val="19C2C8"/>
              </a:buClr>
              <a:buSzPts val="1200"/>
              <a:buFont typeface="Raleway"/>
              <a:buChar char="➔"/>
            </a:pPr>
            <a:endParaRPr lang="en-GB" sz="1200" b="1" dirty="0">
              <a:solidFill>
                <a:schemeClr val="bg2"/>
              </a:solidFill>
              <a:latin typeface="Raleway"/>
              <a:ea typeface="Raleway"/>
              <a:cs typeface="Raleway"/>
              <a:sym typeface="Raleway"/>
            </a:endParaRPr>
          </a:p>
          <a:p>
            <a:pPr indent="-304800">
              <a:lnSpc>
                <a:spcPct val="100000"/>
              </a:lnSpc>
              <a:buClr>
                <a:srgbClr val="19C2C8"/>
              </a:buClr>
              <a:buSzPts val="1200"/>
              <a:buFont typeface="Raleway"/>
              <a:buChar char="➔"/>
            </a:pPr>
            <a:r>
              <a:rPr lang="en-GB" sz="1200" b="1" dirty="0">
                <a:solidFill>
                  <a:schemeClr val="bg2"/>
                </a:solidFill>
                <a:latin typeface="Raleway"/>
                <a:ea typeface="Raleway"/>
                <a:cs typeface="Raleway"/>
                <a:sym typeface="Raleway"/>
              </a:rPr>
              <a:t>Suggestion URLs (AJAX)</a:t>
            </a:r>
            <a:endParaRPr lang="en-GB" sz="1200" dirty="0">
              <a:solidFill>
                <a:schemeClr val="bg2"/>
              </a:solidFill>
              <a:latin typeface="Raleway"/>
              <a:ea typeface="Raleway"/>
              <a:cs typeface="Raleway"/>
              <a:sym typeface="Raleway"/>
            </a:endParaRP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suggest_tag</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suggest_playlist</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filter_playlists</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endParaRPr lang="en-GB" sz="1200" dirty="0">
              <a:solidFill>
                <a:schemeClr val="bg2"/>
              </a:solidFill>
              <a:latin typeface="Raleway"/>
              <a:ea typeface="Raleway"/>
              <a:cs typeface="Raleway"/>
              <a:sym typeface="Raleway"/>
            </a:endParaRPr>
          </a:p>
          <a:p>
            <a:pPr indent="-304800">
              <a:lnSpc>
                <a:spcPct val="100000"/>
              </a:lnSpc>
              <a:buClr>
                <a:srgbClr val="19C2C8"/>
              </a:buClr>
              <a:buSzPts val="1200"/>
              <a:buFont typeface="Raleway"/>
              <a:buChar char="➔"/>
            </a:pPr>
            <a:endParaRPr lang="en-GB" sz="1200" dirty="0">
              <a:solidFill>
                <a:schemeClr val="bg2"/>
              </a:solidFill>
              <a:latin typeface="Raleway"/>
              <a:ea typeface="Raleway"/>
              <a:cs typeface="Raleway"/>
              <a:sym typeface="Raleway"/>
            </a:endParaRPr>
          </a:p>
          <a:p>
            <a:pPr indent="-304800">
              <a:lnSpc>
                <a:spcPct val="100000"/>
              </a:lnSpc>
              <a:buClr>
                <a:srgbClr val="19C2C8"/>
              </a:buClr>
              <a:buSzPts val="1200"/>
              <a:buFont typeface="Raleway"/>
              <a:buChar char="➔"/>
            </a:pPr>
            <a:endParaRPr lang="en-GB" sz="1200" dirty="0">
              <a:solidFill>
                <a:schemeClr val="bg2"/>
              </a:solidFill>
              <a:latin typeface="Raleway"/>
              <a:ea typeface="Raleway"/>
              <a:cs typeface="Raleway"/>
              <a:sym typeface="Raleway"/>
            </a:endParaRPr>
          </a:p>
          <a:p>
            <a:pPr indent="-304800">
              <a:lnSpc>
                <a:spcPct val="100000"/>
              </a:lnSpc>
              <a:buClr>
                <a:srgbClr val="19C2C8"/>
              </a:buClr>
              <a:buSzPts val="1200"/>
              <a:buFont typeface="Raleway"/>
              <a:buChar char="➔"/>
            </a:pPr>
            <a:endParaRPr lang="en-GB" sz="1200" dirty="0">
              <a:solidFill>
                <a:schemeClr val="bg2"/>
              </a:solidFill>
              <a:latin typeface="Raleway"/>
              <a:ea typeface="Raleway"/>
              <a:cs typeface="Raleway"/>
              <a:sym typeface="Raleway"/>
            </a:endParaRPr>
          </a:p>
        </p:txBody>
      </p:sp>
    </p:spTree>
    <p:extLst>
      <p:ext uri="{BB962C8B-B14F-4D97-AF65-F5344CB8AC3E}">
        <p14:creationId xmlns:p14="http://schemas.microsoft.com/office/powerpoint/2010/main" val="928266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1 - Home screen">
            <a:hlinkClick r:id="" action="ppaction://media"/>
            <a:extLst>
              <a:ext uri="{FF2B5EF4-FFF2-40B4-BE49-F238E27FC236}">
                <a16:creationId xmlns:a16="http://schemas.microsoft.com/office/drawing/2014/main" id="{3D5C802B-F963-47F8-ABFA-65665B32520B}"/>
              </a:ext>
            </a:extLst>
          </p:cNvPr>
          <p:cNvPicPr>
            <a:picLocks noChangeAspect="1"/>
          </p:cNvPicPr>
          <p:nvPr>
            <a:videoFile r:link="rId1"/>
            <p:extLst>
              <p:ext uri="{DAA4B4D4-6D71-4841-9C94-3DE7FCFB9230}">
                <p14:media xmlns:p14="http://schemas.microsoft.com/office/powerpoint/2010/main" r:embed="rId2">
                  <p14:trim end="2466.6333"/>
                </p14:media>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1415824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9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0" name="Google Shape;120;p18">
            <a:extLst>
              <a:ext uri="{FF2B5EF4-FFF2-40B4-BE49-F238E27FC236}">
                <a16:creationId xmlns:a16="http://schemas.microsoft.com/office/drawing/2014/main" id="{C0AFD324-9963-4412-B073-34C345F1D10A}"/>
              </a:ext>
            </a:extLst>
          </p:cNvPr>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System Architecture</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8452757" cy="3619403"/>
          </a:xfrm>
          <a:prstGeom prst="rect">
            <a:avLst/>
          </a:prstGeom>
        </p:spPr>
        <p:txBody>
          <a:bodyPr spcFirstLastPara="1" wrap="square" lIns="91425" tIns="91425" rIns="91425" bIns="91425" anchor="t" anchorCtr="0">
            <a:noAutofit/>
          </a:bodyPr>
          <a:lstStyle/>
          <a:p>
            <a:pPr lvl="0" indent="-304800">
              <a:lnSpc>
                <a:spcPct val="100000"/>
              </a:lnSpc>
              <a:buClr>
                <a:srgbClr val="19C2C8"/>
              </a:buClr>
              <a:buSzPts val="1200"/>
              <a:buFont typeface="Raleway"/>
              <a:buChar char="➔"/>
            </a:pPr>
            <a:r>
              <a:rPr lang="en-GB" sz="1200" dirty="0">
                <a:solidFill>
                  <a:schemeClr val="bg2"/>
                </a:solidFill>
                <a:latin typeface="Raleway"/>
                <a:ea typeface="Raleway"/>
                <a:cs typeface="Raleway"/>
                <a:sym typeface="Raleway"/>
              </a:rPr>
              <a:t>The System Architecture has been edited to replace the Backend Search APIs with a simple python SQL search system (implemented by the group).</a:t>
            </a:r>
          </a:p>
          <a:p>
            <a:pPr lvl="0" indent="-304800">
              <a:lnSpc>
                <a:spcPct val="100000"/>
              </a:lnSpc>
              <a:buClr>
                <a:srgbClr val="19C2C8"/>
              </a:buClr>
              <a:buSzPts val="1200"/>
              <a:buFont typeface="Raleway"/>
              <a:buChar char="➔"/>
            </a:pPr>
            <a:r>
              <a:rPr lang="en-GB" sz="1200" dirty="0">
                <a:solidFill>
                  <a:schemeClr val="bg2"/>
                </a:solidFill>
                <a:latin typeface="Raleway"/>
                <a:ea typeface="Raleway"/>
                <a:cs typeface="Raleway"/>
                <a:sym typeface="Raleway"/>
              </a:rPr>
              <a:t>Facebook was removed from the APIs and replace with </a:t>
            </a:r>
            <a:r>
              <a:rPr lang="en-GB" sz="1200" dirty="0" err="1">
                <a:solidFill>
                  <a:schemeClr val="bg2"/>
                </a:solidFill>
                <a:latin typeface="Raleway"/>
                <a:ea typeface="Raleway"/>
                <a:cs typeface="Raleway"/>
                <a:sym typeface="Raleway"/>
              </a:rPr>
              <a:t>Github</a:t>
            </a:r>
            <a:endParaRPr lang="en-GB" sz="1200" dirty="0">
              <a:solidFill>
                <a:schemeClr val="bg2"/>
              </a:solidFill>
              <a:latin typeface="Raleway"/>
              <a:ea typeface="Raleway"/>
              <a:cs typeface="Raleway"/>
              <a:sym typeface="Raleway"/>
            </a:endParaRPr>
          </a:p>
        </p:txBody>
      </p:sp>
      <p:pic>
        <p:nvPicPr>
          <p:cNvPr id="7" name="Google Shape;224;p25">
            <a:extLst>
              <a:ext uri="{FF2B5EF4-FFF2-40B4-BE49-F238E27FC236}">
                <a16:creationId xmlns:a16="http://schemas.microsoft.com/office/drawing/2014/main" id="{01906448-60C8-45BA-AFA7-B4E9F4F58422}"/>
              </a:ext>
            </a:extLst>
          </p:cNvPr>
          <p:cNvPicPr preferRelativeResize="0"/>
          <p:nvPr/>
        </p:nvPicPr>
        <p:blipFill>
          <a:blip r:embed="rId5">
            <a:alphaModFix/>
          </a:blip>
          <a:stretch>
            <a:fillRect/>
          </a:stretch>
        </p:blipFill>
        <p:spPr>
          <a:xfrm>
            <a:off x="2310824" y="1730828"/>
            <a:ext cx="4516908" cy="2986146"/>
          </a:xfrm>
          <a:prstGeom prst="rect">
            <a:avLst/>
          </a:prstGeom>
          <a:noFill/>
          <a:ln>
            <a:noFill/>
          </a:ln>
        </p:spPr>
      </p:pic>
      <p:cxnSp>
        <p:nvCxnSpPr>
          <p:cNvPr id="3" name="Straight Connector 2">
            <a:extLst>
              <a:ext uri="{FF2B5EF4-FFF2-40B4-BE49-F238E27FC236}">
                <a16:creationId xmlns:a16="http://schemas.microsoft.com/office/drawing/2014/main" id="{5BDD2332-5E84-4E46-9AB8-241186AED90C}"/>
              </a:ext>
            </a:extLst>
          </p:cNvPr>
          <p:cNvCxnSpPr/>
          <p:nvPr/>
        </p:nvCxnSpPr>
        <p:spPr>
          <a:xfrm>
            <a:off x="5728335" y="2480310"/>
            <a:ext cx="375285"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60E1B68-511A-4A69-A3A8-079F37A0ADB4}"/>
              </a:ext>
            </a:extLst>
          </p:cNvPr>
          <p:cNvCxnSpPr/>
          <p:nvPr/>
        </p:nvCxnSpPr>
        <p:spPr>
          <a:xfrm>
            <a:off x="6341745" y="3333750"/>
            <a:ext cx="375285"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3CC9C76-66D6-4579-8011-953C6ABB0B79}"/>
              </a:ext>
            </a:extLst>
          </p:cNvPr>
          <p:cNvCxnSpPr/>
          <p:nvPr/>
        </p:nvCxnSpPr>
        <p:spPr>
          <a:xfrm>
            <a:off x="6341745" y="3427095"/>
            <a:ext cx="375285"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36FDE18F-3587-4B89-B655-3BF72489CFEA}"/>
              </a:ext>
            </a:extLst>
          </p:cNvPr>
          <p:cNvSpPr txBox="1"/>
          <p:nvPr/>
        </p:nvSpPr>
        <p:spPr>
          <a:xfrm>
            <a:off x="6132830" y="2357199"/>
            <a:ext cx="665692" cy="246221"/>
          </a:xfrm>
          <a:prstGeom prst="rect">
            <a:avLst/>
          </a:prstGeom>
          <a:noFill/>
          <a:ln>
            <a:solidFill>
              <a:srgbClr val="00B050"/>
            </a:solidFill>
          </a:ln>
        </p:spPr>
        <p:txBody>
          <a:bodyPr wrap="square" rtlCol="0">
            <a:spAutoFit/>
          </a:bodyPr>
          <a:lstStyle/>
          <a:p>
            <a:r>
              <a:rPr lang="en-GB" sz="1000" dirty="0"/>
              <a:t>+ </a:t>
            </a:r>
            <a:r>
              <a:rPr lang="en-GB" sz="1000" dirty="0" err="1"/>
              <a:t>Github</a:t>
            </a:r>
            <a:endParaRPr lang="en-GB" sz="1000" dirty="0"/>
          </a:p>
        </p:txBody>
      </p:sp>
      <p:sp>
        <p:nvSpPr>
          <p:cNvPr id="13" name="TextBox 12">
            <a:extLst>
              <a:ext uri="{FF2B5EF4-FFF2-40B4-BE49-F238E27FC236}">
                <a16:creationId xmlns:a16="http://schemas.microsoft.com/office/drawing/2014/main" id="{8D896BFB-5E31-407C-A877-372B85A454BE}"/>
              </a:ext>
            </a:extLst>
          </p:cNvPr>
          <p:cNvSpPr txBox="1"/>
          <p:nvPr/>
        </p:nvSpPr>
        <p:spPr>
          <a:xfrm>
            <a:off x="6800004" y="3286577"/>
            <a:ext cx="972396" cy="553998"/>
          </a:xfrm>
          <a:prstGeom prst="rect">
            <a:avLst/>
          </a:prstGeom>
          <a:noFill/>
          <a:ln>
            <a:solidFill>
              <a:srgbClr val="00B050"/>
            </a:solidFill>
          </a:ln>
        </p:spPr>
        <p:txBody>
          <a:bodyPr wrap="square" rtlCol="0">
            <a:spAutoFit/>
          </a:bodyPr>
          <a:lstStyle/>
          <a:p>
            <a:pPr algn="ctr"/>
            <a:r>
              <a:rPr lang="en-GB" sz="1000" dirty="0"/>
              <a:t>+ Python/SQL search of database</a:t>
            </a:r>
          </a:p>
        </p:txBody>
      </p:sp>
    </p:spTree>
    <p:extLst>
      <p:ext uri="{BB962C8B-B14F-4D97-AF65-F5344CB8AC3E}">
        <p14:creationId xmlns:p14="http://schemas.microsoft.com/office/powerpoint/2010/main" val="13058456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3155822" y="2125050"/>
            <a:ext cx="2832356" cy="89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dirty="0">
                <a:solidFill>
                  <a:srgbClr val="19C2C8"/>
                </a:solidFill>
                <a:latin typeface="Oleo Script" panose="02000000000000000000" pitchFamily="2" charset="0"/>
              </a:rPr>
              <a:t>Thank You</a:t>
            </a:r>
            <a:endParaRPr b="0" dirty="0">
              <a:solidFill>
                <a:srgbClr val="19C2C8"/>
              </a:solidFill>
              <a:latin typeface="Oleo Script" panose="02000000000000000000" pitchFamily="2" charset="0"/>
            </a:endParaRPr>
          </a:p>
        </p:txBody>
      </p:sp>
    </p:spTree>
    <p:extLst>
      <p:ext uri="{BB962C8B-B14F-4D97-AF65-F5344CB8AC3E}">
        <p14:creationId xmlns:p14="http://schemas.microsoft.com/office/powerpoint/2010/main" val="16487328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222"/>
        <p:cNvGrpSpPr/>
        <p:nvPr/>
      </p:nvGrpSpPr>
      <p:grpSpPr>
        <a:xfrm>
          <a:off x="0" y="0"/>
          <a:ext cx="0" cy="0"/>
          <a:chOff x="0" y="0"/>
          <a:chExt cx="0" cy="0"/>
        </a:xfrm>
      </p:grpSpPr>
      <p:sp>
        <p:nvSpPr>
          <p:cNvPr id="223" name="Google Shape;223;p25"/>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lt2"/>
                </a:solidFill>
              </a:rPr>
              <a:t>System Architecture Diagram</a:t>
            </a:r>
            <a:endParaRPr dirty="0">
              <a:solidFill>
                <a:schemeClr val="lt2"/>
              </a:solidFill>
            </a:endParaRPr>
          </a:p>
        </p:txBody>
      </p:sp>
      <p:pic>
        <p:nvPicPr>
          <p:cNvPr id="224" name="Google Shape;224;p25"/>
          <p:cNvPicPr preferRelativeResize="0"/>
          <p:nvPr/>
        </p:nvPicPr>
        <p:blipFill>
          <a:blip r:embed="rId3">
            <a:alphaModFix/>
          </a:blip>
          <a:stretch>
            <a:fillRect/>
          </a:stretch>
        </p:blipFill>
        <p:spPr>
          <a:xfrm>
            <a:off x="1854863" y="1158050"/>
            <a:ext cx="5434275" cy="37875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184"/>
        <p:cNvGrpSpPr/>
        <p:nvPr/>
      </p:nvGrpSpPr>
      <p:grpSpPr>
        <a:xfrm>
          <a:off x="0" y="0"/>
          <a:ext cx="0" cy="0"/>
          <a:chOff x="0" y="0"/>
          <a:chExt cx="0" cy="0"/>
        </a:xfrm>
      </p:grpSpPr>
      <p:sp>
        <p:nvSpPr>
          <p:cNvPr id="185" name="Google Shape;185;p23"/>
          <p:cNvSpPr txBox="1">
            <a:spLocks noGrp="1"/>
          </p:cNvSpPr>
          <p:nvPr>
            <p:ph type="title"/>
          </p:nvPr>
        </p:nvSpPr>
        <p:spPr>
          <a:xfrm>
            <a:off x="261750" y="294075"/>
            <a:ext cx="8620500" cy="10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Site Map</a:t>
            </a:r>
            <a:endParaRPr dirty="0"/>
          </a:p>
        </p:txBody>
      </p:sp>
      <p:sp>
        <p:nvSpPr>
          <p:cNvPr id="186" name="Google Shape;186;p23"/>
          <p:cNvSpPr/>
          <p:nvPr/>
        </p:nvSpPr>
        <p:spPr>
          <a:xfrm>
            <a:off x="4349325" y="619413"/>
            <a:ext cx="1527000" cy="369000"/>
          </a:xfrm>
          <a:prstGeom prst="wedgeRectCallout">
            <a:avLst>
              <a:gd name="adj1" fmla="val -20833"/>
              <a:gd name="adj2" fmla="val 625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Home</a:t>
            </a:r>
            <a:endParaRPr>
              <a:solidFill>
                <a:schemeClr val="lt1"/>
              </a:solidFill>
            </a:endParaRPr>
          </a:p>
        </p:txBody>
      </p:sp>
      <p:sp>
        <p:nvSpPr>
          <p:cNvPr id="187" name="Google Shape;187;p23"/>
          <p:cNvSpPr/>
          <p:nvPr/>
        </p:nvSpPr>
        <p:spPr>
          <a:xfrm flipH="1">
            <a:off x="1941787" y="1714363"/>
            <a:ext cx="1527000" cy="369000"/>
          </a:xfrm>
          <a:prstGeom prst="wedgeRectCallout">
            <a:avLst>
              <a:gd name="adj1" fmla="val -20430"/>
              <a:gd name="adj2" fmla="val -74417"/>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Contact Us</a:t>
            </a:r>
            <a:endParaRPr>
              <a:solidFill>
                <a:schemeClr val="lt1"/>
              </a:solidFill>
            </a:endParaRPr>
          </a:p>
        </p:txBody>
      </p:sp>
      <p:sp>
        <p:nvSpPr>
          <p:cNvPr id="188" name="Google Shape;188;p23"/>
          <p:cNvSpPr/>
          <p:nvPr/>
        </p:nvSpPr>
        <p:spPr>
          <a:xfrm flipH="1">
            <a:off x="3677200" y="1714363"/>
            <a:ext cx="1527000" cy="369000"/>
          </a:xfrm>
          <a:prstGeom prst="wedgeRectCallout">
            <a:avLst>
              <a:gd name="adj1" fmla="val -23229"/>
              <a:gd name="adj2" fmla="val -78198"/>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Playlists</a:t>
            </a:r>
            <a:endParaRPr>
              <a:solidFill>
                <a:schemeClr val="lt1"/>
              </a:solidFill>
            </a:endParaRPr>
          </a:p>
        </p:txBody>
      </p:sp>
      <p:sp>
        <p:nvSpPr>
          <p:cNvPr id="189" name="Google Shape;189;p23"/>
          <p:cNvSpPr/>
          <p:nvPr/>
        </p:nvSpPr>
        <p:spPr>
          <a:xfrm flipH="1">
            <a:off x="3677200" y="1718513"/>
            <a:ext cx="1527000" cy="369000"/>
          </a:xfrm>
          <a:prstGeom prst="wedgeRectCallout">
            <a:avLst>
              <a:gd name="adj1" fmla="val -21876"/>
              <a:gd name="adj2" fmla="val 71836"/>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Playlist</a:t>
            </a:r>
            <a:endParaRPr>
              <a:solidFill>
                <a:schemeClr val="lt1"/>
              </a:solidFill>
            </a:endParaRPr>
          </a:p>
        </p:txBody>
      </p:sp>
      <p:sp>
        <p:nvSpPr>
          <p:cNvPr id="190" name="Google Shape;190;p23"/>
          <p:cNvSpPr/>
          <p:nvPr/>
        </p:nvSpPr>
        <p:spPr>
          <a:xfrm flipH="1">
            <a:off x="3799000" y="2542388"/>
            <a:ext cx="1405200" cy="369000"/>
          </a:xfrm>
          <a:prstGeom prst="wedgeRectCallout">
            <a:avLst>
              <a:gd name="adj1" fmla="val 56492"/>
              <a:gd name="adj2" fmla="val -1749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Review</a:t>
            </a:r>
            <a:endParaRPr>
              <a:solidFill>
                <a:schemeClr val="lt1"/>
              </a:solidFill>
            </a:endParaRPr>
          </a:p>
        </p:txBody>
      </p:sp>
      <p:cxnSp>
        <p:nvCxnSpPr>
          <p:cNvPr id="191" name="Google Shape;191;p23"/>
          <p:cNvCxnSpPr>
            <a:stCxn id="186" idx="4"/>
            <a:endCxn id="188" idx="4"/>
          </p:cNvCxnSpPr>
          <p:nvPr/>
        </p:nvCxnSpPr>
        <p:spPr>
          <a:xfrm>
            <a:off x="4794705" y="1034538"/>
            <a:ext cx="600" cy="575700"/>
          </a:xfrm>
          <a:prstGeom prst="straightConnector1">
            <a:avLst/>
          </a:prstGeom>
          <a:noFill/>
          <a:ln w="9525" cap="flat" cmpd="sng">
            <a:solidFill>
              <a:schemeClr val="lt1"/>
            </a:solidFill>
            <a:prstDash val="solid"/>
            <a:round/>
            <a:headEnd type="none" w="med" len="med"/>
            <a:tailEnd type="none" w="med" len="med"/>
          </a:ln>
        </p:spPr>
      </p:cxnSp>
      <p:cxnSp>
        <p:nvCxnSpPr>
          <p:cNvPr id="192" name="Google Shape;192;p23"/>
          <p:cNvCxnSpPr>
            <a:stCxn id="186" idx="4"/>
            <a:endCxn id="187" idx="4"/>
          </p:cNvCxnSpPr>
          <p:nvPr/>
        </p:nvCxnSpPr>
        <p:spPr>
          <a:xfrm flipH="1">
            <a:off x="3017205" y="1034538"/>
            <a:ext cx="1777500" cy="589800"/>
          </a:xfrm>
          <a:prstGeom prst="straightConnector1">
            <a:avLst/>
          </a:prstGeom>
          <a:noFill/>
          <a:ln w="9525" cap="flat" cmpd="sng">
            <a:solidFill>
              <a:schemeClr val="lt1"/>
            </a:solidFill>
            <a:prstDash val="solid"/>
            <a:round/>
            <a:headEnd type="none" w="med" len="med"/>
            <a:tailEnd type="none" w="med" len="med"/>
          </a:ln>
        </p:spPr>
      </p:cxnSp>
      <p:sp>
        <p:nvSpPr>
          <p:cNvPr id="193" name="Google Shape;193;p23"/>
          <p:cNvSpPr/>
          <p:nvPr/>
        </p:nvSpPr>
        <p:spPr>
          <a:xfrm flipH="1">
            <a:off x="5412625" y="1718538"/>
            <a:ext cx="1527000" cy="369000"/>
          </a:xfrm>
          <a:prstGeom prst="wedgeRectCallout">
            <a:avLst>
              <a:gd name="adj1" fmla="val -21464"/>
              <a:gd name="adj2" fmla="val -70644"/>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Register</a:t>
            </a:r>
            <a:endParaRPr>
              <a:solidFill>
                <a:schemeClr val="lt1"/>
              </a:solidFill>
            </a:endParaRPr>
          </a:p>
        </p:txBody>
      </p:sp>
      <p:cxnSp>
        <p:nvCxnSpPr>
          <p:cNvPr id="194" name="Google Shape;194;p23"/>
          <p:cNvCxnSpPr>
            <a:stCxn id="186" idx="4"/>
            <a:endCxn id="193" idx="4"/>
          </p:cNvCxnSpPr>
          <p:nvPr/>
        </p:nvCxnSpPr>
        <p:spPr>
          <a:xfrm>
            <a:off x="4794705" y="1034538"/>
            <a:ext cx="1709100" cy="607800"/>
          </a:xfrm>
          <a:prstGeom prst="straightConnector1">
            <a:avLst/>
          </a:prstGeom>
          <a:noFill/>
          <a:ln w="9525" cap="flat" cmpd="sng">
            <a:solidFill>
              <a:schemeClr val="lt1"/>
            </a:solidFill>
            <a:prstDash val="solid"/>
            <a:round/>
            <a:headEnd type="none" w="med" len="med"/>
            <a:tailEnd type="none" w="med" len="med"/>
          </a:ln>
        </p:spPr>
      </p:cxnSp>
      <p:sp>
        <p:nvSpPr>
          <p:cNvPr id="195" name="Google Shape;195;p23"/>
          <p:cNvSpPr/>
          <p:nvPr/>
        </p:nvSpPr>
        <p:spPr>
          <a:xfrm flipH="1">
            <a:off x="7148050" y="1718550"/>
            <a:ext cx="1527000" cy="369000"/>
          </a:xfrm>
          <a:prstGeom prst="wedgeRectCallout">
            <a:avLst>
              <a:gd name="adj1" fmla="val -23351"/>
              <a:gd name="adj2" fmla="val -70644"/>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endParaRPr>
          </a:p>
        </p:txBody>
      </p:sp>
      <p:cxnSp>
        <p:nvCxnSpPr>
          <p:cNvPr id="196" name="Google Shape;196;p23"/>
          <p:cNvCxnSpPr>
            <a:stCxn id="186" idx="4"/>
            <a:endCxn id="195" idx="4"/>
          </p:cNvCxnSpPr>
          <p:nvPr/>
        </p:nvCxnSpPr>
        <p:spPr>
          <a:xfrm>
            <a:off x="4794705" y="1034538"/>
            <a:ext cx="3473400" cy="607800"/>
          </a:xfrm>
          <a:prstGeom prst="straightConnector1">
            <a:avLst/>
          </a:prstGeom>
          <a:noFill/>
          <a:ln w="9525" cap="flat" cmpd="sng">
            <a:solidFill>
              <a:schemeClr val="lt1"/>
            </a:solidFill>
            <a:prstDash val="solid"/>
            <a:round/>
            <a:headEnd type="none" w="med" len="med"/>
            <a:tailEnd type="none" w="med" len="med"/>
          </a:ln>
        </p:spPr>
      </p:cxnSp>
      <p:sp>
        <p:nvSpPr>
          <p:cNvPr id="197" name="Google Shape;197;p23"/>
          <p:cNvSpPr/>
          <p:nvPr/>
        </p:nvSpPr>
        <p:spPr>
          <a:xfrm flipH="1">
            <a:off x="7148050" y="1724725"/>
            <a:ext cx="1527000" cy="369000"/>
          </a:xfrm>
          <a:prstGeom prst="wedgeRectCallout">
            <a:avLst>
              <a:gd name="adj1" fmla="val -23351"/>
              <a:gd name="adj2" fmla="val 729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Login</a:t>
            </a:r>
            <a:endParaRPr>
              <a:solidFill>
                <a:schemeClr val="lt1"/>
              </a:solidFill>
            </a:endParaRPr>
          </a:p>
        </p:txBody>
      </p:sp>
      <p:sp>
        <p:nvSpPr>
          <p:cNvPr id="198" name="Google Shape;198;p23"/>
          <p:cNvSpPr/>
          <p:nvPr/>
        </p:nvSpPr>
        <p:spPr>
          <a:xfrm flipH="1">
            <a:off x="7148050" y="2532213"/>
            <a:ext cx="1527000" cy="369000"/>
          </a:xfrm>
          <a:prstGeom prst="wedgeRectCallout">
            <a:avLst>
              <a:gd name="adj1" fmla="val -23351"/>
              <a:gd name="adj2" fmla="val -82236"/>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My Account</a:t>
            </a:r>
            <a:endParaRPr>
              <a:solidFill>
                <a:schemeClr val="lt1"/>
              </a:solidFill>
            </a:endParaRPr>
          </a:p>
        </p:txBody>
      </p:sp>
      <p:cxnSp>
        <p:nvCxnSpPr>
          <p:cNvPr id="199" name="Google Shape;199;p23"/>
          <p:cNvCxnSpPr>
            <a:stCxn id="197" idx="4"/>
            <a:endCxn id="198" idx="4"/>
          </p:cNvCxnSpPr>
          <p:nvPr/>
        </p:nvCxnSpPr>
        <p:spPr>
          <a:xfrm>
            <a:off x="8268119" y="2178226"/>
            <a:ext cx="0" cy="234900"/>
          </a:xfrm>
          <a:prstGeom prst="straightConnector1">
            <a:avLst/>
          </a:prstGeom>
          <a:noFill/>
          <a:ln w="9525" cap="flat" cmpd="sng">
            <a:solidFill>
              <a:schemeClr val="lt1"/>
            </a:solidFill>
            <a:prstDash val="solid"/>
            <a:round/>
            <a:headEnd type="none" w="med" len="med"/>
            <a:tailEnd type="none" w="med" len="med"/>
          </a:ln>
        </p:spPr>
      </p:cxnSp>
      <p:sp>
        <p:nvSpPr>
          <p:cNvPr id="200" name="Google Shape;200;p23"/>
          <p:cNvSpPr/>
          <p:nvPr/>
        </p:nvSpPr>
        <p:spPr>
          <a:xfrm flipH="1">
            <a:off x="7148050" y="3339700"/>
            <a:ext cx="1527000" cy="369000"/>
          </a:xfrm>
          <a:prstGeom prst="wedgeRectCallout">
            <a:avLst>
              <a:gd name="adj1" fmla="val -21525"/>
              <a:gd name="adj2" fmla="val -79715"/>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Playlists</a:t>
            </a:r>
            <a:endParaRPr>
              <a:solidFill>
                <a:schemeClr val="lt1"/>
              </a:solidFill>
            </a:endParaRPr>
          </a:p>
        </p:txBody>
      </p:sp>
      <p:cxnSp>
        <p:nvCxnSpPr>
          <p:cNvPr id="201" name="Google Shape;201;p23"/>
          <p:cNvCxnSpPr>
            <a:stCxn id="202" idx="4"/>
            <a:endCxn id="200" idx="4"/>
          </p:cNvCxnSpPr>
          <p:nvPr/>
        </p:nvCxnSpPr>
        <p:spPr>
          <a:xfrm flipH="1">
            <a:off x="8240268" y="3044761"/>
            <a:ext cx="900" cy="185400"/>
          </a:xfrm>
          <a:prstGeom prst="straightConnector1">
            <a:avLst/>
          </a:prstGeom>
          <a:noFill/>
          <a:ln w="9525" cap="flat" cmpd="sng">
            <a:solidFill>
              <a:schemeClr val="lt1"/>
            </a:solidFill>
            <a:prstDash val="solid"/>
            <a:round/>
            <a:headEnd type="none" w="med" len="med"/>
            <a:tailEnd type="none" w="med" len="med"/>
          </a:ln>
        </p:spPr>
      </p:cxnSp>
      <p:sp>
        <p:nvSpPr>
          <p:cNvPr id="202" name="Google Shape;202;p23"/>
          <p:cNvSpPr/>
          <p:nvPr/>
        </p:nvSpPr>
        <p:spPr>
          <a:xfrm flipH="1">
            <a:off x="7148050" y="2532213"/>
            <a:ext cx="1527000" cy="369000"/>
          </a:xfrm>
          <a:prstGeom prst="wedgeRectCallout">
            <a:avLst>
              <a:gd name="adj1" fmla="val -21586"/>
              <a:gd name="adj2" fmla="val 88902"/>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My Account</a:t>
            </a:r>
            <a:endParaRPr>
              <a:solidFill>
                <a:schemeClr val="lt1"/>
              </a:solidFill>
            </a:endParaRPr>
          </a:p>
        </p:txBody>
      </p:sp>
      <p:sp>
        <p:nvSpPr>
          <p:cNvPr id="203" name="Google Shape;203;p23"/>
          <p:cNvSpPr/>
          <p:nvPr/>
        </p:nvSpPr>
        <p:spPr>
          <a:xfrm flipH="1">
            <a:off x="7148050" y="4128800"/>
            <a:ext cx="1527000" cy="369000"/>
          </a:xfrm>
          <a:prstGeom prst="wedgeRectCallout">
            <a:avLst>
              <a:gd name="adj1" fmla="val -23351"/>
              <a:gd name="adj2" fmla="val -82236"/>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Create a Playlist</a:t>
            </a:r>
            <a:endParaRPr>
              <a:solidFill>
                <a:schemeClr val="lt1"/>
              </a:solidFill>
            </a:endParaRPr>
          </a:p>
        </p:txBody>
      </p:sp>
      <p:sp>
        <p:nvSpPr>
          <p:cNvPr id="204" name="Google Shape;204;p23"/>
          <p:cNvSpPr/>
          <p:nvPr/>
        </p:nvSpPr>
        <p:spPr>
          <a:xfrm flipH="1">
            <a:off x="7148050" y="3339688"/>
            <a:ext cx="1527000" cy="369000"/>
          </a:xfrm>
          <a:prstGeom prst="wedgeRectCallout">
            <a:avLst>
              <a:gd name="adj1" fmla="val -23351"/>
              <a:gd name="adj2" fmla="val 79817"/>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My Playlists</a:t>
            </a:r>
            <a:endParaRPr>
              <a:solidFill>
                <a:schemeClr val="lt1"/>
              </a:solidFill>
            </a:endParaRPr>
          </a:p>
        </p:txBody>
      </p:sp>
      <p:cxnSp>
        <p:nvCxnSpPr>
          <p:cNvPr id="205" name="Google Shape;205;p23"/>
          <p:cNvCxnSpPr>
            <a:stCxn id="204" idx="4"/>
            <a:endCxn id="203" idx="4"/>
          </p:cNvCxnSpPr>
          <p:nvPr/>
        </p:nvCxnSpPr>
        <p:spPr>
          <a:xfrm>
            <a:off x="8268119" y="3818712"/>
            <a:ext cx="0" cy="191100"/>
          </a:xfrm>
          <a:prstGeom prst="straightConnector1">
            <a:avLst/>
          </a:prstGeom>
          <a:noFill/>
          <a:ln w="9525" cap="flat" cmpd="sng">
            <a:solidFill>
              <a:schemeClr val="lt1"/>
            </a:solidFill>
            <a:prstDash val="solid"/>
            <a:round/>
            <a:headEnd type="none" w="med" len="med"/>
            <a:tailEnd type="none" w="med" len="med"/>
          </a:ln>
        </p:spPr>
      </p:cxnSp>
      <p:sp>
        <p:nvSpPr>
          <p:cNvPr id="206" name="Google Shape;206;p23"/>
          <p:cNvSpPr/>
          <p:nvPr/>
        </p:nvSpPr>
        <p:spPr>
          <a:xfrm flipH="1">
            <a:off x="3799000" y="3339688"/>
            <a:ext cx="1405200" cy="369000"/>
          </a:xfrm>
          <a:prstGeom prst="wedgeRectCallout">
            <a:avLst>
              <a:gd name="adj1" fmla="val 59917"/>
              <a:gd name="adj2" fmla="val -19621"/>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Creator Page</a:t>
            </a:r>
            <a:endParaRPr>
              <a:solidFill>
                <a:schemeClr val="lt1"/>
              </a:solidFill>
            </a:endParaRPr>
          </a:p>
        </p:txBody>
      </p:sp>
      <p:cxnSp>
        <p:nvCxnSpPr>
          <p:cNvPr id="207" name="Google Shape;207;p23"/>
          <p:cNvCxnSpPr>
            <a:stCxn id="189" idx="4"/>
            <a:endCxn id="206" idx="4"/>
          </p:cNvCxnSpPr>
          <p:nvPr/>
        </p:nvCxnSpPr>
        <p:spPr>
          <a:xfrm rot="5400000">
            <a:off x="3575346" y="2252387"/>
            <a:ext cx="1283700" cy="1115100"/>
          </a:xfrm>
          <a:prstGeom prst="bentConnector5">
            <a:avLst>
              <a:gd name="adj1" fmla="val 14615"/>
              <a:gd name="adj2" fmla="val 104434"/>
              <a:gd name="adj3" fmla="val 99312"/>
            </a:avLst>
          </a:prstGeom>
          <a:noFill/>
          <a:ln w="9525" cap="flat" cmpd="sng">
            <a:solidFill>
              <a:srgbClr val="FFFFFF"/>
            </a:solidFill>
            <a:prstDash val="solid"/>
            <a:round/>
            <a:headEnd type="none" w="med" len="med"/>
            <a:tailEnd type="none" w="med" len="med"/>
          </a:ln>
        </p:spPr>
      </p:cxnSp>
      <p:cxnSp>
        <p:nvCxnSpPr>
          <p:cNvPr id="208" name="Google Shape;208;p23"/>
          <p:cNvCxnSpPr>
            <a:stCxn id="189" idx="4"/>
            <a:endCxn id="190" idx="4"/>
          </p:cNvCxnSpPr>
          <p:nvPr/>
        </p:nvCxnSpPr>
        <p:spPr>
          <a:xfrm rot="5400000">
            <a:off x="3993996" y="1881737"/>
            <a:ext cx="494400" cy="1067100"/>
          </a:xfrm>
          <a:prstGeom prst="bentConnector5">
            <a:avLst>
              <a:gd name="adj1" fmla="val 37854"/>
              <a:gd name="adj2" fmla="val 109132"/>
              <a:gd name="adj3" fmla="val 99972"/>
            </a:avLst>
          </a:prstGeom>
          <a:noFill/>
          <a:ln w="9525" cap="flat" cmpd="sng">
            <a:solidFill>
              <a:srgbClr val="FFFFFF"/>
            </a:solidFill>
            <a:prstDash val="solid"/>
            <a:round/>
            <a:headEnd type="none" w="med" len="med"/>
            <a:tailEnd type="none" w="med" len="med"/>
          </a:ln>
        </p:spPr>
      </p:cxnSp>
      <p:sp>
        <p:nvSpPr>
          <p:cNvPr id="209" name="Google Shape;209;p23"/>
          <p:cNvSpPr/>
          <p:nvPr/>
        </p:nvSpPr>
        <p:spPr>
          <a:xfrm flipH="1">
            <a:off x="206375" y="1714363"/>
            <a:ext cx="1527000" cy="369000"/>
          </a:xfrm>
          <a:prstGeom prst="wedgeRectCallout">
            <a:avLst>
              <a:gd name="adj1" fmla="val -20430"/>
              <a:gd name="adj2" fmla="val -74417"/>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About Us</a:t>
            </a:r>
            <a:endParaRPr>
              <a:solidFill>
                <a:schemeClr val="lt1"/>
              </a:solidFill>
            </a:endParaRPr>
          </a:p>
        </p:txBody>
      </p:sp>
      <p:cxnSp>
        <p:nvCxnSpPr>
          <p:cNvPr id="210" name="Google Shape;210;p23"/>
          <p:cNvCxnSpPr>
            <a:stCxn id="186" idx="4"/>
            <a:endCxn id="209" idx="4"/>
          </p:cNvCxnSpPr>
          <p:nvPr/>
        </p:nvCxnSpPr>
        <p:spPr>
          <a:xfrm flipH="1">
            <a:off x="1281705" y="1034538"/>
            <a:ext cx="3513000" cy="5898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bg>
      <p:bgPr>
        <a:solidFill>
          <a:schemeClr val="dk1"/>
        </a:solidFill>
        <a:effectLst/>
      </p:bgPr>
    </p:bg>
    <p:spTree>
      <p:nvGrpSpPr>
        <p:cNvPr id="1" name="Shape 214"/>
        <p:cNvGrpSpPr/>
        <p:nvPr/>
      </p:nvGrpSpPr>
      <p:grpSpPr>
        <a:xfrm>
          <a:off x="0" y="0"/>
          <a:ext cx="0" cy="0"/>
          <a:chOff x="0" y="0"/>
          <a:chExt cx="0" cy="0"/>
        </a:xfrm>
      </p:grpSpPr>
      <p:pic>
        <p:nvPicPr>
          <p:cNvPr id="215" name="Google Shape;215;p24"/>
          <p:cNvPicPr preferRelativeResize="0"/>
          <p:nvPr/>
        </p:nvPicPr>
        <p:blipFill>
          <a:blip r:embed="rId3">
            <a:alphaModFix/>
          </a:blip>
          <a:stretch>
            <a:fillRect/>
          </a:stretch>
        </p:blipFill>
        <p:spPr>
          <a:xfrm>
            <a:off x="2444700" y="162737"/>
            <a:ext cx="4254600" cy="4818038"/>
          </a:xfrm>
          <a:prstGeom prst="rect">
            <a:avLst/>
          </a:prstGeom>
          <a:noFill/>
          <a:ln>
            <a:noFill/>
          </a:ln>
        </p:spPr>
      </p:pic>
      <p:sp>
        <p:nvSpPr>
          <p:cNvPr id="216" name="Google Shape;216;p24"/>
          <p:cNvSpPr txBox="1"/>
          <p:nvPr/>
        </p:nvSpPr>
        <p:spPr>
          <a:xfrm>
            <a:off x="2855550" y="222047"/>
            <a:ext cx="343290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a:solidFill>
                  <a:schemeClr val="lt2"/>
                </a:solidFill>
                <a:latin typeface="Raleway"/>
                <a:ea typeface="Raleway"/>
                <a:cs typeface="Raleway"/>
                <a:sym typeface="Raleway"/>
              </a:rPr>
              <a:t>URLs</a:t>
            </a:r>
            <a:endParaRPr sz="3000" b="1">
              <a:solidFill>
                <a:schemeClr val="lt2"/>
              </a:solidFill>
              <a:latin typeface="Raleway"/>
              <a:ea typeface="Raleway"/>
              <a:cs typeface="Raleway"/>
              <a:sym typeface="Raleway"/>
            </a:endParaRPr>
          </a:p>
        </p:txBody>
      </p:sp>
      <p:sp>
        <p:nvSpPr>
          <p:cNvPr id="217" name="Google Shape;217;p24"/>
          <p:cNvSpPr txBox="1">
            <a:spLocks noGrp="1"/>
          </p:cNvSpPr>
          <p:nvPr>
            <p:ph type="body" idx="4294967295"/>
          </p:nvPr>
        </p:nvSpPr>
        <p:spPr>
          <a:xfrm>
            <a:off x="2855550" y="907800"/>
            <a:ext cx="3432900" cy="3691500"/>
          </a:xfrm>
          <a:prstGeom prst="rect">
            <a:avLst/>
          </a:prstGeom>
        </p:spPr>
        <p:txBody>
          <a:bodyPr spcFirstLastPara="1" wrap="square" lIns="91425" tIns="91425" rIns="91425" bIns="91425" anchor="t" anchorCtr="0">
            <a:noAutofit/>
          </a:bodyPr>
          <a:lstStyle/>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/home - Stuart</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/about</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/contact</a:t>
            </a:r>
            <a:endParaRPr sz="1200">
              <a:latin typeface="Raleway"/>
              <a:ea typeface="Raleway"/>
              <a:cs typeface="Raleway"/>
              <a:sym typeface="Raleway"/>
            </a:endParaRPr>
          </a:p>
          <a:p>
            <a:pPr marL="457200" lvl="0" indent="-304800" algn="l" rtl="0">
              <a:lnSpc>
                <a:spcPct val="150000"/>
              </a:lnSpc>
              <a:spcBef>
                <a:spcPts val="200"/>
              </a:spcBef>
              <a:spcAft>
                <a:spcPts val="0"/>
              </a:spcAft>
              <a:buSzPts val="1200"/>
              <a:buFont typeface="Raleway"/>
              <a:buChar char="●"/>
            </a:pPr>
            <a:r>
              <a:rPr lang="en" sz="1200">
                <a:latin typeface="Raleway"/>
                <a:ea typeface="Raleway"/>
                <a:cs typeface="Raleway"/>
                <a:sym typeface="Raleway"/>
              </a:rPr>
              <a:t>/register - Duncan</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/login - Duncan</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/myaccount - Caine (same as user profile)</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/myaccount/myplaylists</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/myaccount/myplaylists/create - Mark</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/playlists/</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/playlists/&lt;playlist-name&gt; </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/playlists/&lt;playlist-name&gt;/review</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/users/</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/users/&lt;username&gt; (Note: for particular user’s page) - Caine</a:t>
            </a:r>
            <a:endParaRPr sz="1200">
              <a:latin typeface="Raleway"/>
              <a:ea typeface="Raleway"/>
              <a:cs typeface="Raleway"/>
              <a:sym typeface="Raleway"/>
            </a:endParaRPr>
          </a:p>
          <a:p>
            <a:pPr marL="457200" lvl="0" indent="0" algn="l" rtl="0">
              <a:lnSpc>
                <a:spcPct val="200000"/>
              </a:lnSpc>
              <a:spcBef>
                <a:spcPts val="100"/>
              </a:spcBef>
              <a:spcAft>
                <a:spcPts val="0"/>
              </a:spcAft>
              <a:buNone/>
            </a:pPr>
            <a:endParaRPr sz="1200">
              <a:latin typeface="Raleway"/>
              <a:ea typeface="Raleway"/>
              <a:cs typeface="Raleway"/>
              <a:sym typeface="Raleway"/>
            </a:endParaRPr>
          </a:p>
          <a:p>
            <a:pPr marL="0" lvl="0" indent="0" algn="l" rtl="0">
              <a:lnSpc>
                <a:spcPct val="200000"/>
              </a:lnSpc>
              <a:spcBef>
                <a:spcPts val="100"/>
              </a:spcBef>
              <a:spcAft>
                <a:spcPts val="100"/>
              </a:spcAft>
              <a:buNone/>
            </a:pPr>
            <a:endParaRPr sz="1200">
              <a:latin typeface="Raleway"/>
              <a:ea typeface="Raleway"/>
              <a:cs typeface="Raleway"/>
              <a:sym typeface="Raleway"/>
            </a:endParaRPr>
          </a:p>
        </p:txBody>
      </p:sp>
      <p:pic>
        <p:nvPicPr>
          <p:cNvPr id="218" name="Google Shape;218;p24" descr="Piece of duct tape sticking a note to the slide"/>
          <p:cNvPicPr preferRelativeResize="0"/>
          <p:nvPr/>
        </p:nvPicPr>
        <p:blipFill rotWithShape="1">
          <a:blip r:embed="rId4">
            <a:alphaModFix/>
          </a:blip>
          <a:srcRect l="9244" t="5926" r="2118" b="10011"/>
          <a:stretch/>
        </p:blipFill>
        <p:spPr>
          <a:xfrm rot="154824">
            <a:off x="3536004" y="116901"/>
            <a:ext cx="2071991" cy="426098"/>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228"/>
        <p:cNvGrpSpPr/>
        <p:nvPr/>
      </p:nvGrpSpPr>
      <p:grpSpPr>
        <a:xfrm>
          <a:off x="0" y="0"/>
          <a:ext cx="0" cy="0"/>
          <a:chOff x="0" y="0"/>
          <a:chExt cx="0" cy="0"/>
        </a:xfrm>
      </p:grpSpPr>
      <p:sp>
        <p:nvSpPr>
          <p:cNvPr id="229" name="Google Shape;229;p2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rPr>
              <a:t>Entity-Relationship Diagram</a:t>
            </a:r>
            <a:endParaRPr>
              <a:solidFill>
                <a:schemeClr val="lt2"/>
              </a:solidFill>
            </a:endParaRPr>
          </a:p>
        </p:txBody>
      </p:sp>
      <p:pic>
        <p:nvPicPr>
          <p:cNvPr id="230" name="Google Shape;230;p26"/>
          <p:cNvPicPr preferRelativeResize="0"/>
          <p:nvPr/>
        </p:nvPicPr>
        <p:blipFill>
          <a:blip r:embed="rId3">
            <a:alphaModFix/>
          </a:blip>
          <a:stretch>
            <a:fillRect/>
          </a:stretch>
        </p:blipFill>
        <p:spPr>
          <a:xfrm>
            <a:off x="0" y="1051176"/>
            <a:ext cx="9143999" cy="1889148"/>
          </a:xfrm>
          <a:prstGeom prst="rect">
            <a:avLst/>
          </a:prstGeom>
          <a:noFill/>
          <a:ln>
            <a:noFill/>
          </a:ln>
        </p:spPr>
      </p:pic>
      <p:pic>
        <p:nvPicPr>
          <p:cNvPr id="231" name="Google Shape;231;p26"/>
          <p:cNvPicPr preferRelativeResize="0"/>
          <p:nvPr/>
        </p:nvPicPr>
        <p:blipFill>
          <a:blip r:embed="rId4">
            <a:alphaModFix/>
          </a:blip>
          <a:stretch>
            <a:fillRect/>
          </a:stretch>
        </p:blipFill>
        <p:spPr>
          <a:xfrm>
            <a:off x="3295200" y="1931200"/>
            <a:ext cx="4888249" cy="30319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 - Playlist">
            <a:hlinkClick r:id="" action="ppaction://media"/>
            <a:extLst>
              <a:ext uri="{FF2B5EF4-FFF2-40B4-BE49-F238E27FC236}">
                <a16:creationId xmlns:a16="http://schemas.microsoft.com/office/drawing/2014/main" id="{0147243E-F084-4B42-89C3-3E3C7C34422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3488768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2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3 - Sign Up">
            <a:hlinkClick r:id="" action="ppaction://media"/>
            <a:extLst>
              <a:ext uri="{FF2B5EF4-FFF2-40B4-BE49-F238E27FC236}">
                <a16:creationId xmlns:a16="http://schemas.microsoft.com/office/drawing/2014/main" id="{D5310A3B-9743-4868-A5E4-85EC981A5C9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319931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7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9 - Rate Playlist">
            <a:hlinkClick r:id="" action="ppaction://media"/>
            <a:extLst>
              <a:ext uri="{FF2B5EF4-FFF2-40B4-BE49-F238E27FC236}">
                <a16:creationId xmlns:a16="http://schemas.microsoft.com/office/drawing/2014/main" id="{6E53704D-EB87-483F-9811-FD3F6917486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3147875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9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4.1 - Create Playlist and make tag_Trim">
            <a:hlinkClick r:id="" action="ppaction://media"/>
            <a:extLst>
              <a:ext uri="{FF2B5EF4-FFF2-40B4-BE49-F238E27FC236}">
                <a16:creationId xmlns:a16="http://schemas.microsoft.com/office/drawing/2014/main" id="{8EA8199D-553F-423D-B31C-937DCDA5BF4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682512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4.2 - Create Playlist and make tag_Trim">
            <a:hlinkClick r:id="" action="ppaction://media"/>
            <a:extLst>
              <a:ext uri="{FF2B5EF4-FFF2-40B4-BE49-F238E27FC236}">
                <a16:creationId xmlns:a16="http://schemas.microsoft.com/office/drawing/2014/main" id="{63A6FF0D-4B91-4C73-87C3-8F6CD483242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3564112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6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5 - Edit Playlist 1">
            <a:hlinkClick r:id="" action="ppaction://media"/>
            <a:extLst>
              <a:ext uri="{FF2B5EF4-FFF2-40B4-BE49-F238E27FC236}">
                <a16:creationId xmlns:a16="http://schemas.microsoft.com/office/drawing/2014/main" id="{0BEE190E-5AFB-464C-BAC7-B1B6EC42274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2573130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6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2785</TotalTime>
  <Words>1736</Words>
  <Application>Microsoft Office PowerPoint</Application>
  <PresentationFormat>On-screen Show (16:9)</PresentationFormat>
  <Paragraphs>201</Paragraphs>
  <Slides>35</Slides>
  <Notes>21</Notes>
  <HiddenSlides>11</HiddenSlides>
  <MMClips>15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35</vt:i4>
      </vt:variant>
    </vt:vector>
  </HeadingPairs>
  <TitlesOfParts>
    <vt:vector size="40" baseType="lpstr">
      <vt:lpstr>Lato</vt:lpstr>
      <vt:lpstr>Arial</vt:lpstr>
      <vt:lpstr>Oleo Script</vt:lpstr>
      <vt:lpstr>Raleway</vt:lpstr>
      <vt:lpstr>Swiss</vt:lpstr>
      <vt:lpstr>~Choonz~</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Wireframe - Homepage</vt:lpstr>
      <vt:lpstr>Wireframe - Login/Signup</vt:lpstr>
      <vt:lpstr>Wireframe - My Playlists</vt:lpstr>
      <vt:lpstr>Wireframe - Playlist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lpstr>System Architecture Diagram</vt:lpstr>
      <vt:lpstr>Site Map</vt:lpstr>
      <vt:lpstr>PowerPoint Presentation</vt:lpstr>
      <vt:lpstr>Entity-Relationship Diagram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Choonz</dc:title>
  <dc:creator>Stuart A</dc:creator>
  <cp:lastModifiedBy>Stuart A</cp:lastModifiedBy>
  <cp:revision>37</cp:revision>
  <dcterms:modified xsi:type="dcterms:W3CDTF">2020-03-22T15:03:02Z</dcterms:modified>
</cp:coreProperties>
</file>